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5" r:id="rId1"/>
  </p:sldMasterIdLst>
  <p:notesMasterIdLst>
    <p:notesMasterId r:id="rId8"/>
  </p:notesMasterIdLst>
  <p:sldIdLst>
    <p:sldId id="290" r:id="rId2"/>
    <p:sldId id="257" r:id="rId3"/>
    <p:sldId id="279" r:id="rId4"/>
    <p:sldId id="292" r:id="rId5"/>
    <p:sldId id="293" r:id="rId6"/>
    <p:sldId id="272" r:id="rId7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49" userDrawn="1">
          <p15:clr>
            <a:srgbClr val="A4A3A4"/>
          </p15:clr>
        </p15:guide>
        <p15:guide id="2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4D78"/>
    <a:srgbClr val="17479E"/>
    <a:srgbClr val="397AB6"/>
    <a:srgbClr val="A5A5A5"/>
    <a:srgbClr val="4454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6" d="100"/>
          <a:sy n="136" d="100"/>
        </p:scale>
        <p:origin x="138" y="246"/>
      </p:cViewPr>
      <p:guideLst>
        <p:guide pos="249"/>
        <p:guide orient="horz"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ABA50D-44EB-4E72-804A-D6C4A1A4358B}" type="datetimeFigureOut">
              <a:rPr lang="zh-CN" altLang="en-US" smtClean="0"/>
              <a:t>2021/3/8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FD66E8-81A4-4BD5-BA9E-3BB8C9A17B1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FD66E8-81A4-4BD5-BA9E-3BB8C9A17B1E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FD66E8-81A4-4BD5-BA9E-3BB8C9A17B1E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23067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FD66E8-81A4-4BD5-BA9E-3BB8C9A17B1E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07453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FD66E8-81A4-4BD5-BA9E-3BB8C9A17B1E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3846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A95E6-03AF-4BE8-BE15-3C154CCAF185}" type="datetimeFigureOut">
              <a:rPr lang="zh-CN" altLang="en-US" smtClean="0"/>
              <a:t>2021/3/8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DD88-E4DD-40A3-986C-BB963FA8063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A95E6-03AF-4BE8-BE15-3C154CCAF185}" type="datetimeFigureOut">
              <a:rPr lang="zh-CN" altLang="en-US" smtClean="0"/>
              <a:t>2021/3/8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DD88-E4DD-40A3-986C-BB963FA8063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A95E6-03AF-4BE8-BE15-3C154CCAF185}" type="datetimeFigureOut">
              <a:rPr lang="zh-CN" altLang="en-US" smtClean="0"/>
              <a:t>2021/3/8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DD88-E4DD-40A3-986C-BB963FA8063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A95E6-03AF-4BE8-BE15-3C154CCAF185}" type="datetimeFigureOut">
              <a:rPr lang="zh-CN" altLang="en-US" smtClean="0"/>
              <a:t>2021/3/8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DD88-E4DD-40A3-986C-BB963FA8063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A95E6-03AF-4BE8-BE15-3C154CCAF185}" type="datetimeFigureOut">
              <a:rPr lang="zh-CN" altLang="en-US" smtClean="0"/>
              <a:t>2021/3/8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DD88-E4DD-40A3-986C-BB963FA8063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A95E6-03AF-4BE8-BE15-3C154CCAF185}" type="datetimeFigureOut">
              <a:rPr lang="zh-CN" altLang="en-US" smtClean="0"/>
              <a:t>2021/3/8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DD88-E4DD-40A3-986C-BB963FA8063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A95E6-03AF-4BE8-BE15-3C154CCAF185}" type="datetimeFigureOut">
              <a:rPr lang="zh-CN" altLang="en-US" smtClean="0"/>
              <a:t>2021/3/8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DD88-E4DD-40A3-986C-BB963FA8063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A95E6-03AF-4BE8-BE15-3C154CCAF185}" type="datetimeFigureOut">
              <a:rPr lang="zh-CN" altLang="en-US" smtClean="0"/>
              <a:t>2021/3/8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DD88-E4DD-40A3-986C-BB963FA8063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A95E6-03AF-4BE8-BE15-3C154CCAF185}" type="datetimeFigureOut">
              <a:rPr lang="zh-CN" altLang="en-US" smtClean="0"/>
              <a:t>2021/3/8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DD88-E4DD-40A3-986C-BB963FA8063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A95E6-03AF-4BE8-BE15-3C154CCAF185}" type="datetimeFigureOut">
              <a:rPr lang="zh-CN" altLang="en-US" smtClean="0"/>
              <a:t>2021/3/8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DD88-E4DD-40A3-986C-BB963FA8063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A95E6-03AF-4BE8-BE15-3C154CCAF185}" type="datetimeFigureOut">
              <a:rPr lang="zh-CN" altLang="en-US" smtClean="0"/>
              <a:t>2021/3/8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DD88-E4DD-40A3-986C-BB963FA8063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A95E6-03AF-4BE8-BE15-3C154CCAF185}" type="datetimeFigureOut">
              <a:rPr lang="zh-CN" altLang="en-US" smtClean="0"/>
              <a:t>2021/3/8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6DD88-E4DD-40A3-986C-BB963FA8063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0" y="1"/>
            <a:ext cx="2442903" cy="5144690"/>
            <a:chOff x="11722" y="2"/>
            <a:chExt cx="3257204" cy="6859586"/>
          </a:xfrm>
        </p:grpSpPr>
        <p:sp>
          <p:nvSpPr>
            <p:cNvPr id="76" name="矩形 42"/>
            <p:cNvSpPr/>
            <p:nvPr/>
          </p:nvSpPr>
          <p:spPr>
            <a:xfrm>
              <a:off x="11722" y="2"/>
              <a:ext cx="3257204" cy="5557996"/>
            </a:xfrm>
            <a:custGeom>
              <a:avLst/>
              <a:gdLst/>
              <a:ahLst/>
              <a:cxnLst/>
              <a:rect l="l" t="t" r="r" b="b"/>
              <a:pathLst>
                <a:path w="2443221" h="4630591">
                  <a:moveTo>
                    <a:pt x="0" y="0"/>
                  </a:moveTo>
                  <a:lnTo>
                    <a:pt x="2443221" y="0"/>
                  </a:lnTo>
                  <a:lnTo>
                    <a:pt x="0" y="4630591"/>
                  </a:lnTo>
                  <a:close/>
                </a:path>
              </a:pathLst>
            </a:custGeom>
            <a:solidFill>
              <a:srgbClr val="E7E6E6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lIns="87920" tIns="43960" rIns="87920" bIns="43960" rtlCol="0" anchor="ctr"/>
            <a:lstStyle/>
            <a:p>
              <a:pPr algn="ctr">
                <a:defRPr/>
              </a:pPr>
              <a:endParaRPr lang="zh-CN" altLang="en-US" sz="1015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78" name="矩形 42"/>
            <p:cNvSpPr/>
            <p:nvPr/>
          </p:nvSpPr>
          <p:spPr>
            <a:xfrm flipV="1">
              <a:off x="11723" y="3692151"/>
              <a:ext cx="2345925" cy="3167437"/>
            </a:xfrm>
            <a:custGeom>
              <a:avLst/>
              <a:gdLst/>
              <a:ahLst/>
              <a:cxnLst/>
              <a:rect l="l" t="t" r="r" b="b"/>
              <a:pathLst>
                <a:path w="2443221" h="4630591">
                  <a:moveTo>
                    <a:pt x="0" y="0"/>
                  </a:moveTo>
                  <a:lnTo>
                    <a:pt x="2443221" y="0"/>
                  </a:lnTo>
                  <a:lnTo>
                    <a:pt x="0" y="4630591"/>
                  </a:lnTo>
                  <a:close/>
                </a:path>
              </a:pathLst>
            </a:custGeom>
            <a:solidFill>
              <a:srgbClr val="314371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lIns="87920" tIns="43960" rIns="87920" bIns="43960" rtlCol="0" anchor="ctr"/>
            <a:lstStyle/>
            <a:p>
              <a:pPr algn="ctr">
                <a:defRPr/>
              </a:pPr>
              <a:endParaRPr lang="zh-CN" altLang="en-US" sz="1015" ker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sp>
        <p:nvSpPr>
          <p:cNvPr id="5" name="文本框 4"/>
          <p:cNvSpPr txBox="1"/>
          <p:nvPr/>
        </p:nvSpPr>
        <p:spPr>
          <a:xfrm>
            <a:off x="8914130" y="4867692"/>
            <a:ext cx="250390" cy="2485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15" dirty="0"/>
              <a:t>1</a:t>
            </a:r>
            <a:endParaRPr lang="zh-CN" altLang="en-US" sz="1015" dirty="0"/>
          </a:p>
        </p:txBody>
      </p:sp>
      <p:sp>
        <p:nvSpPr>
          <p:cNvPr id="30" name="标题 3"/>
          <p:cNvSpPr txBox="1">
            <a:spLocks/>
          </p:cNvSpPr>
          <p:nvPr/>
        </p:nvSpPr>
        <p:spPr>
          <a:xfrm>
            <a:off x="2516504" y="2084844"/>
            <a:ext cx="5748265" cy="9738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7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5143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D78"/>
                </a:solidFill>
                <a:effectLst/>
                <a:uLnTx/>
                <a:uFillTx/>
                <a:latin typeface="Arial"/>
                <a:ea typeface="微软雅黑"/>
                <a:cs typeface="+mj-cs"/>
              </a:rPr>
              <a:t>“职音”校外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D78"/>
                </a:solidFill>
                <a:effectLst/>
                <a:uLnTx/>
                <a:uFillTx/>
                <a:latin typeface="Arial"/>
                <a:ea typeface="微软雅黑"/>
                <a:cs typeface="+mj-cs"/>
              </a:rPr>
              <a:t>导师资料</a:t>
            </a:r>
            <a:endParaRPr kumimoji="0" lang="zh-CN" altLang="en-US" sz="4000" b="1" i="0" u="none" strike="noStrike" kern="1200" cap="none" spc="0" normalizeH="0" baseline="0" noProof="0" dirty="0">
              <a:ln>
                <a:noFill/>
              </a:ln>
              <a:solidFill>
                <a:srgbClr val="1F4D78"/>
              </a:solidFill>
              <a:effectLst/>
              <a:uLnTx/>
              <a:uFillTx/>
              <a:latin typeface="Arial"/>
              <a:ea typeface="微软雅黑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4399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>
            <a:grpSpLocks noChangeAspect="1"/>
          </p:cNvGrpSpPr>
          <p:nvPr/>
        </p:nvGrpSpPr>
        <p:grpSpPr>
          <a:xfrm>
            <a:off x="0" y="57151"/>
            <a:ext cx="8312849" cy="408709"/>
            <a:chOff x="-155592" y="307975"/>
            <a:chExt cx="11918718" cy="585996"/>
          </a:xfrm>
        </p:grpSpPr>
        <p:sp>
          <p:nvSpPr>
            <p:cNvPr id="5" name="文本框 40"/>
            <p:cNvSpPr>
              <a:spLocks noChangeArrowheads="1"/>
            </p:cNvSpPr>
            <p:nvPr/>
          </p:nvSpPr>
          <p:spPr bwMode="auto">
            <a:xfrm>
              <a:off x="618644" y="331337"/>
              <a:ext cx="1632280" cy="562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1950" b="1" dirty="0">
                  <a:solidFill>
                    <a:schemeClr val="tx2"/>
                  </a:solidFill>
                  <a:latin typeface="微软雅黑" panose="020B0503020204020204" charset="-122"/>
                  <a:ea typeface="微软雅黑" panose="020B0503020204020204" charset="-122"/>
                  <a:cs typeface="Calibri" panose="020F0502020204030204" pitchFamily="34" charset="0"/>
                  <a:sym typeface="Calibri" panose="020F0502020204030204" pitchFamily="34" charset="0"/>
                </a:rPr>
                <a:t>01.</a:t>
              </a:r>
              <a:r>
                <a:rPr lang="zh-CN" altLang="en-US" sz="1950" b="1" dirty="0">
                  <a:solidFill>
                    <a:schemeClr val="tx2"/>
                  </a:solidFill>
                  <a:latin typeface="微软雅黑" panose="020B0503020204020204" charset="-122"/>
                  <a:ea typeface="微软雅黑" panose="020B0503020204020204" charset="-122"/>
                  <a:cs typeface="Calibri" panose="020F0502020204030204" pitchFamily="34" charset="0"/>
                  <a:sym typeface="Calibri" panose="020F0502020204030204" pitchFamily="34" charset="0"/>
                </a:rPr>
                <a:t> </a:t>
              </a:r>
              <a:r>
                <a:rPr lang="zh-CN" altLang="en-US" sz="1950" b="1" dirty="0" smtClean="0">
                  <a:solidFill>
                    <a:schemeClr val="tx2"/>
                  </a:solidFill>
                  <a:latin typeface="微软雅黑" panose="020B0503020204020204" charset="-122"/>
                  <a:ea typeface="微软雅黑" panose="020B0503020204020204" charset="-122"/>
                  <a:cs typeface="Calibri" panose="020F0502020204030204" pitchFamily="34" charset="0"/>
                  <a:sym typeface="Calibri" panose="020F0502020204030204" pitchFamily="34" charset="0"/>
                </a:rPr>
                <a:t>商娜</a:t>
              </a:r>
              <a:endParaRPr lang="zh-CN" altLang="en-US" sz="1950" b="1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endParaRPr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-155592" y="307975"/>
              <a:ext cx="11918718" cy="576263"/>
              <a:chOff x="-155592" y="307975"/>
              <a:chExt cx="11918717" cy="576263"/>
            </a:xfrm>
          </p:grpSpPr>
          <p:sp>
            <p:nvSpPr>
              <p:cNvPr id="7" name="圆角矩形 38"/>
              <p:cNvSpPr>
                <a:spLocks noChangeArrowheads="1"/>
              </p:cNvSpPr>
              <p:nvPr/>
            </p:nvSpPr>
            <p:spPr bwMode="auto">
              <a:xfrm>
                <a:off x="622419" y="307975"/>
                <a:ext cx="5226093" cy="576263"/>
              </a:xfrm>
              <a:prstGeom prst="roundRect">
                <a:avLst>
                  <a:gd name="adj" fmla="val 16667"/>
                </a:avLst>
              </a:prstGeom>
              <a:noFill/>
              <a:ln w="28575">
                <a:solidFill>
                  <a:schemeClr val="tx2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 lang="zh-CN" altLang="zh-CN" sz="1015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8" name="圆角矩形 39"/>
              <p:cNvSpPr>
                <a:spLocks noChangeArrowheads="1"/>
              </p:cNvSpPr>
              <p:nvPr/>
            </p:nvSpPr>
            <p:spPr bwMode="auto">
              <a:xfrm>
                <a:off x="5857475" y="573247"/>
                <a:ext cx="5905650" cy="46454"/>
              </a:xfrm>
              <a:prstGeom prst="roundRect">
                <a:avLst>
                  <a:gd name="adj" fmla="val 16667"/>
                </a:avLst>
              </a:prstGeom>
              <a:solidFill>
                <a:schemeClr val="tx2"/>
              </a:solidFill>
              <a:ln w="25400">
                <a:solidFill>
                  <a:schemeClr val="tx2"/>
                </a:solidFill>
                <a:miter lim="800000"/>
              </a:ln>
            </p:spPr>
            <p:txBody>
              <a:bodyPr anchor="ctr"/>
              <a:lstStyle/>
              <a:p>
                <a:pPr algn="ctr"/>
                <a:endParaRPr lang="zh-CN" altLang="zh-CN" sz="1015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9" name="圆角矩形 39"/>
              <p:cNvSpPr>
                <a:spLocks noChangeArrowheads="1"/>
              </p:cNvSpPr>
              <p:nvPr/>
            </p:nvSpPr>
            <p:spPr bwMode="auto">
              <a:xfrm>
                <a:off x="-155592" y="573247"/>
                <a:ext cx="774236" cy="45720"/>
              </a:xfrm>
              <a:prstGeom prst="roundRect">
                <a:avLst>
                  <a:gd name="adj" fmla="val 16667"/>
                </a:avLst>
              </a:prstGeom>
              <a:solidFill>
                <a:schemeClr val="tx2"/>
              </a:solidFill>
              <a:ln w="25400">
                <a:solidFill>
                  <a:schemeClr val="tx2"/>
                </a:solidFill>
                <a:miter lim="800000"/>
              </a:ln>
            </p:spPr>
            <p:txBody>
              <a:bodyPr anchor="ctr"/>
              <a:lstStyle/>
              <a:p>
                <a:pPr algn="ctr"/>
                <a:endParaRPr lang="zh-CN" altLang="zh-CN" sz="1015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</p:grpSp>
      </p:grpSp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28849" y="0"/>
            <a:ext cx="558165" cy="559594"/>
          </a:xfrm>
          <a:prstGeom prst="rect">
            <a:avLst/>
          </a:prstGeom>
        </p:spPr>
      </p:pic>
      <p:sp>
        <p:nvSpPr>
          <p:cNvPr id="29" name="文本框 28"/>
          <p:cNvSpPr txBox="1"/>
          <p:nvPr/>
        </p:nvSpPr>
        <p:spPr>
          <a:xfrm>
            <a:off x="8856979" y="4867692"/>
            <a:ext cx="250390" cy="2485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15" dirty="0"/>
              <a:t>2</a:t>
            </a:r>
            <a:endParaRPr lang="zh-CN" altLang="en-US" sz="1015" dirty="0"/>
          </a:p>
        </p:txBody>
      </p:sp>
      <p:sp>
        <p:nvSpPr>
          <p:cNvPr id="31" name="TextBox 19"/>
          <p:cNvSpPr txBox="1"/>
          <p:nvPr/>
        </p:nvSpPr>
        <p:spPr>
          <a:xfrm>
            <a:off x="3559874" y="347067"/>
            <a:ext cx="4752975" cy="489364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71450" indent="-171450">
              <a:lnSpc>
                <a:spcPct val="200000"/>
              </a:lnSpc>
              <a:buFont typeface="Wingdings" panose="05000000000000000000" charset="0"/>
              <a:buChar char="Ø"/>
              <a:defRPr/>
            </a:pP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500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强</a:t>
            </a:r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人力资源</a:t>
            </a:r>
            <a:r>
              <a:rPr lang="zh-CN" altLang="en-US" sz="120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经理、国家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高级人力资源管理师、国家二级心理咨询师、国家认证生涯规划师简历优化官、面试教练职业发展管理师、就业咨询师高考志愿规划师、学业规划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师；</a:t>
            </a:r>
            <a:endParaRPr lang="en-US" altLang="zh-CN" sz="1200" dirty="0" smtClean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171450" indent="-171450">
              <a:lnSpc>
                <a:spcPct val="200000"/>
              </a:lnSpc>
              <a:buFont typeface="Wingdings" panose="05000000000000000000" charset="0"/>
              <a:buChar char="Ø"/>
              <a:defRPr/>
            </a:pP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多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平台导师：超级简历、科锐、职徒、职优你、爱思益、小灶能力派、实习僧、职问、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offer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先生、海归求职网、途鸽、</a:t>
            </a:r>
            <a:r>
              <a:rPr lang="en-US" altLang="zh-CN" sz="1200" dirty="0" err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PreTalent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等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20+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签约平台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导师；</a:t>
            </a:r>
            <a:endParaRPr lang="en-US" altLang="zh-CN" sz="1200" dirty="0" smtClean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171450" indent="-171450">
              <a:lnSpc>
                <a:spcPct val="200000"/>
              </a:lnSpc>
              <a:buFont typeface="Wingdings" panose="05000000000000000000" charset="0"/>
              <a:buChar char="Ø"/>
              <a:defRPr/>
            </a:pP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熟悉各行业及岗位特点，深谙国企、</a:t>
            </a:r>
            <a:r>
              <a:rPr lang="en-US" altLang="zh-CN" sz="12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500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强、民企等组织特性与用人特点；</a:t>
            </a:r>
            <a:endParaRPr lang="en-US" altLang="zh-CN" sz="1200" dirty="0" smtClean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171450" indent="-171450">
              <a:lnSpc>
                <a:spcPct val="200000"/>
              </a:lnSpc>
              <a:buFont typeface="Wingdings" panose="05000000000000000000" charset="0"/>
              <a:buChar char="Ø"/>
              <a:defRPr/>
            </a:pP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累积为</a:t>
            </a:r>
            <a:r>
              <a:rPr lang="en-US" altLang="zh-CN" sz="12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1000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名</a:t>
            </a:r>
            <a:r>
              <a:rPr lang="en-US" altLang="zh-CN" sz="12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+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客户提供简历优化及面试辅导、职业规划咨询服务，同时成功辅导客户入职腾讯、阿里巴巴、字节跳动、网易、京东、美团、知乎、兴业银行、毕马威、融创地产、科大讯飞、华为等公司；</a:t>
            </a:r>
            <a:endParaRPr lang="en-US" altLang="zh-CN" sz="1200" dirty="0" smtClean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171450" indent="-171450">
              <a:lnSpc>
                <a:spcPct val="200000"/>
              </a:lnSpc>
              <a:buFont typeface="Wingdings" panose="05000000000000000000" charset="0"/>
              <a:buChar char="Ø"/>
              <a:defRPr/>
            </a:pP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咨询领域：职业生涯规划，毕业生职前准备。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288" y="615865"/>
            <a:ext cx="2917287" cy="43759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>
            <a:grpSpLocks noChangeAspect="1"/>
          </p:cNvGrpSpPr>
          <p:nvPr/>
        </p:nvGrpSpPr>
        <p:grpSpPr>
          <a:xfrm>
            <a:off x="0" y="57151"/>
            <a:ext cx="8312849" cy="408709"/>
            <a:chOff x="-155592" y="307975"/>
            <a:chExt cx="11918718" cy="585996"/>
          </a:xfrm>
        </p:grpSpPr>
        <p:sp>
          <p:nvSpPr>
            <p:cNvPr id="5" name="文本框 40"/>
            <p:cNvSpPr>
              <a:spLocks noChangeArrowheads="1"/>
            </p:cNvSpPr>
            <p:nvPr/>
          </p:nvSpPr>
          <p:spPr bwMode="auto">
            <a:xfrm>
              <a:off x="618644" y="331337"/>
              <a:ext cx="1885099" cy="562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1950" b="1" dirty="0">
                  <a:solidFill>
                    <a:schemeClr val="tx2"/>
                  </a:solidFill>
                  <a:latin typeface="微软雅黑" panose="020B0503020204020204" charset="-122"/>
                  <a:ea typeface="微软雅黑" panose="020B0503020204020204" charset="-122"/>
                  <a:cs typeface="Calibri" panose="020F0502020204030204" pitchFamily="34" charset="0"/>
                  <a:sym typeface="Calibri" panose="020F0502020204030204" pitchFamily="34" charset="0"/>
                </a:rPr>
                <a:t>02</a:t>
              </a:r>
              <a:r>
                <a:rPr lang="en-US" altLang="zh-CN" sz="1950" b="1" dirty="0" smtClean="0">
                  <a:solidFill>
                    <a:schemeClr val="tx2"/>
                  </a:solidFill>
                  <a:latin typeface="微软雅黑" panose="020B0503020204020204" charset="-122"/>
                  <a:ea typeface="微软雅黑" panose="020B0503020204020204" charset="-122"/>
                  <a:cs typeface="Calibri" panose="020F0502020204030204" pitchFamily="34" charset="0"/>
                  <a:sym typeface="Calibri" panose="020F0502020204030204" pitchFamily="34" charset="0"/>
                </a:rPr>
                <a:t>.</a:t>
              </a:r>
              <a:r>
                <a:rPr lang="zh-CN" altLang="en-US" sz="1950" b="1" dirty="0" smtClean="0">
                  <a:solidFill>
                    <a:schemeClr val="tx2"/>
                  </a:solidFill>
                  <a:latin typeface="微软雅黑" panose="020B0503020204020204" charset="-122"/>
                  <a:ea typeface="微软雅黑" panose="020B0503020204020204" charset="-122"/>
                  <a:cs typeface="Calibri" panose="020F0502020204030204" pitchFamily="34" charset="0"/>
                  <a:sym typeface="Calibri" panose="020F0502020204030204" pitchFamily="34" charset="0"/>
                </a:rPr>
                <a:t>邱智军</a:t>
              </a:r>
              <a:endParaRPr lang="zh-CN" altLang="en-US" sz="1950" b="1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  <a:cs typeface="Calibri" panose="020F0502020204030204" pitchFamily="34" charset="0"/>
                <a:sym typeface="Calibri" panose="020F0502020204030204" pitchFamily="34" charset="0"/>
              </a:endParaRPr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-155592" y="307975"/>
              <a:ext cx="11918718" cy="576263"/>
              <a:chOff x="-155592" y="307975"/>
              <a:chExt cx="11918717" cy="576263"/>
            </a:xfrm>
          </p:grpSpPr>
          <p:sp>
            <p:nvSpPr>
              <p:cNvPr id="7" name="圆角矩形 38"/>
              <p:cNvSpPr>
                <a:spLocks noChangeArrowheads="1"/>
              </p:cNvSpPr>
              <p:nvPr/>
            </p:nvSpPr>
            <p:spPr bwMode="auto">
              <a:xfrm>
                <a:off x="622419" y="307975"/>
                <a:ext cx="5226093" cy="576263"/>
              </a:xfrm>
              <a:prstGeom prst="roundRect">
                <a:avLst>
                  <a:gd name="adj" fmla="val 16667"/>
                </a:avLst>
              </a:prstGeom>
              <a:noFill/>
              <a:ln w="28575">
                <a:solidFill>
                  <a:schemeClr val="tx2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 lang="zh-CN" altLang="zh-CN" sz="1015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8" name="圆角矩形 39"/>
              <p:cNvSpPr>
                <a:spLocks noChangeArrowheads="1"/>
              </p:cNvSpPr>
              <p:nvPr/>
            </p:nvSpPr>
            <p:spPr bwMode="auto">
              <a:xfrm>
                <a:off x="5857475" y="573247"/>
                <a:ext cx="5905650" cy="46454"/>
              </a:xfrm>
              <a:prstGeom prst="roundRect">
                <a:avLst>
                  <a:gd name="adj" fmla="val 16667"/>
                </a:avLst>
              </a:prstGeom>
              <a:solidFill>
                <a:schemeClr val="tx2"/>
              </a:solidFill>
              <a:ln w="25400">
                <a:solidFill>
                  <a:schemeClr val="tx2"/>
                </a:solidFill>
                <a:miter lim="800000"/>
              </a:ln>
            </p:spPr>
            <p:txBody>
              <a:bodyPr anchor="ctr"/>
              <a:lstStyle/>
              <a:p>
                <a:pPr algn="ctr"/>
                <a:endParaRPr lang="zh-CN" altLang="zh-CN" sz="1015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9" name="圆角矩形 39"/>
              <p:cNvSpPr>
                <a:spLocks noChangeArrowheads="1"/>
              </p:cNvSpPr>
              <p:nvPr/>
            </p:nvSpPr>
            <p:spPr bwMode="auto">
              <a:xfrm>
                <a:off x="-155592" y="573247"/>
                <a:ext cx="774236" cy="45720"/>
              </a:xfrm>
              <a:prstGeom prst="roundRect">
                <a:avLst>
                  <a:gd name="adj" fmla="val 16667"/>
                </a:avLst>
              </a:prstGeom>
              <a:solidFill>
                <a:schemeClr val="tx2"/>
              </a:solidFill>
              <a:ln w="25400">
                <a:solidFill>
                  <a:schemeClr val="tx2"/>
                </a:solidFill>
                <a:miter lim="800000"/>
              </a:ln>
            </p:spPr>
            <p:txBody>
              <a:bodyPr anchor="ctr"/>
              <a:lstStyle/>
              <a:p>
                <a:pPr algn="ctr"/>
                <a:endParaRPr lang="zh-CN" altLang="zh-CN" sz="1015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</p:grpSp>
      </p:grpSp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28849" y="0"/>
            <a:ext cx="558165" cy="559594"/>
          </a:xfrm>
          <a:prstGeom prst="rect">
            <a:avLst/>
          </a:prstGeom>
        </p:spPr>
      </p:pic>
      <p:sp>
        <p:nvSpPr>
          <p:cNvPr id="29" name="文本框 28"/>
          <p:cNvSpPr txBox="1"/>
          <p:nvPr/>
        </p:nvSpPr>
        <p:spPr>
          <a:xfrm>
            <a:off x="8856979" y="4867692"/>
            <a:ext cx="250390" cy="2485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15" dirty="0"/>
              <a:t>3</a:t>
            </a:r>
            <a:endParaRPr lang="zh-CN" altLang="en-US" sz="1015" dirty="0"/>
          </a:p>
        </p:txBody>
      </p:sp>
      <p:sp>
        <p:nvSpPr>
          <p:cNvPr id="31" name="TextBox 19"/>
          <p:cNvSpPr txBox="1"/>
          <p:nvPr/>
        </p:nvSpPr>
        <p:spPr>
          <a:xfrm>
            <a:off x="3521996" y="858134"/>
            <a:ext cx="5699981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lnSpc>
                <a:spcPct val="200000"/>
              </a:lnSpc>
              <a:buFont typeface="Wingdings" panose="05000000000000000000" charset="0"/>
              <a:buChar char="Ø"/>
              <a:defRPr/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中共党员，中南林业科技大学人力资源管理专业本科毕业，中国人民大学硕士；</a:t>
            </a:r>
          </a:p>
          <a:p>
            <a:pPr marL="171450" indent="-171450">
              <a:lnSpc>
                <a:spcPct val="200000"/>
              </a:lnSpc>
              <a:buFont typeface="Wingdings" panose="05000000000000000000" charset="0"/>
              <a:buChar char="Ø"/>
              <a:defRPr/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中国人力资源开发研究会企业人才分会常务理事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；高级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经济师、管理咨询师、人力资源师、生涯规划师、高级高考志愿规划师；</a:t>
            </a:r>
          </a:p>
          <a:p>
            <a:pPr marL="171450" indent="-171450">
              <a:lnSpc>
                <a:spcPct val="200000"/>
              </a:lnSpc>
              <a:buFont typeface="Wingdings" panose="05000000000000000000" charset="0"/>
              <a:buChar char="Ø"/>
              <a:defRPr/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五矿二十三冶知行学院副院长、未来无忧总经理；</a:t>
            </a:r>
          </a:p>
          <a:p>
            <a:pPr marL="171450" indent="-171450">
              <a:lnSpc>
                <a:spcPct val="200000"/>
              </a:lnSpc>
              <a:buFont typeface="Wingdings" panose="05000000000000000000" charset="0"/>
              <a:buChar char="Ø"/>
              <a:defRPr/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湖南省省级职业指导专家团成员；湖南省青年职业发展导师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；湖南省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人力资源中心兼职职业导师；湖南大学社会导师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；湖南大学等多所高校学生发展顾问委员、就业指导导师；长沙市青联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委员；长沙市青年企业家协会理事；</a:t>
            </a:r>
          </a:p>
          <a:p>
            <a:pPr marL="171450" indent="-171450">
              <a:lnSpc>
                <a:spcPct val="200000"/>
              </a:lnSpc>
              <a:buFont typeface="Wingdings" panose="05000000000000000000" charset="0"/>
              <a:buChar char="Ø"/>
              <a:defRPr/>
            </a:pP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中南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林业科技大学长沙校友会秘书长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；中南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林业科技大学硕士研究生指导教师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；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171450" indent="-171450">
              <a:lnSpc>
                <a:spcPct val="200000"/>
              </a:lnSpc>
              <a:buFont typeface="Wingdings" panose="05000000000000000000" charset="0"/>
              <a:buChar char="Ø"/>
              <a:defRPr/>
            </a:pP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银行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、通信、建筑地产等多个央企国企特聘面试官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；</a:t>
            </a:r>
            <a:endParaRPr lang="en-US" altLang="zh-CN" sz="1200" dirty="0" smtClean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171450" indent="-171450">
              <a:lnSpc>
                <a:spcPct val="200000"/>
              </a:lnSpc>
              <a:buFont typeface="Wingdings" panose="05000000000000000000" charset="0"/>
              <a:buChar char="Ø"/>
              <a:defRPr/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咨询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领域：个人发展方向咨询，央企国企面试准备。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pic>
        <p:nvPicPr>
          <p:cNvPr id="13" name="图片 12">
            <a:extLst>
              <a:ext uri="{FF2B5EF4-FFF2-40B4-BE49-F238E27FC236}">
                <a16:creationId xmlns:a16="http://schemas.microsoft.com/office/drawing/2014/main" id="{B3345716-355C-4830-8F99-6DB8BEDCA7C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40" y="650877"/>
            <a:ext cx="2800861" cy="4200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99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>
            <a:grpSpLocks noChangeAspect="1"/>
          </p:cNvGrpSpPr>
          <p:nvPr/>
        </p:nvGrpSpPr>
        <p:grpSpPr>
          <a:xfrm>
            <a:off x="0" y="57151"/>
            <a:ext cx="8312849" cy="408709"/>
            <a:chOff x="-155592" y="307975"/>
            <a:chExt cx="11918718" cy="585996"/>
          </a:xfrm>
        </p:grpSpPr>
        <p:sp>
          <p:nvSpPr>
            <p:cNvPr id="5" name="文本框 40"/>
            <p:cNvSpPr>
              <a:spLocks noChangeArrowheads="1"/>
            </p:cNvSpPr>
            <p:nvPr/>
          </p:nvSpPr>
          <p:spPr bwMode="auto">
            <a:xfrm>
              <a:off x="618644" y="331337"/>
              <a:ext cx="1526557" cy="562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1950" b="1" dirty="0" smtClean="0">
                  <a:solidFill>
                    <a:schemeClr val="tx2"/>
                  </a:solidFill>
                  <a:latin typeface="微软雅黑" panose="020B0503020204020204" charset="-122"/>
                  <a:ea typeface="微软雅黑" panose="020B0503020204020204" charset="-122"/>
                  <a:cs typeface="Calibri" panose="020F0502020204030204" pitchFamily="34" charset="0"/>
                  <a:sym typeface="Calibri" panose="020F0502020204030204" pitchFamily="34" charset="0"/>
                </a:rPr>
                <a:t>03.</a:t>
              </a:r>
              <a:r>
                <a:rPr lang="zh-CN" altLang="en-US" sz="1950" b="1" dirty="0" smtClean="0">
                  <a:solidFill>
                    <a:schemeClr val="tx2"/>
                  </a:solidFill>
                  <a:latin typeface="微软雅黑" panose="020B0503020204020204" charset="-122"/>
                  <a:ea typeface="微软雅黑" panose="020B0503020204020204" charset="-122"/>
                  <a:cs typeface="Calibri" panose="020F0502020204030204" pitchFamily="34" charset="0"/>
                  <a:sym typeface="Calibri" panose="020F0502020204030204" pitchFamily="34" charset="0"/>
                </a:rPr>
                <a:t>路爽</a:t>
              </a:r>
              <a:endParaRPr lang="zh-CN" altLang="en-US" sz="1950" b="1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  <a:cs typeface="Calibri" panose="020F0502020204030204" pitchFamily="34" charset="0"/>
                <a:sym typeface="Calibri" panose="020F0502020204030204" pitchFamily="34" charset="0"/>
              </a:endParaRPr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-155592" y="307975"/>
              <a:ext cx="11918718" cy="576263"/>
              <a:chOff x="-155592" y="307975"/>
              <a:chExt cx="11918717" cy="576263"/>
            </a:xfrm>
          </p:grpSpPr>
          <p:sp>
            <p:nvSpPr>
              <p:cNvPr id="7" name="圆角矩形 38"/>
              <p:cNvSpPr>
                <a:spLocks noChangeArrowheads="1"/>
              </p:cNvSpPr>
              <p:nvPr/>
            </p:nvSpPr>
            <p:spPr bwMode="auto">
              <a:xfrm>
                <a:off x="622419" y="307975"/>
                <a:ext cx="5226093" cy="576263"/>
              </a:xfrm>
              <a:prstGeom prst="roundRect">
                <a:avLst>
                  <a:gd name="adj" fmla="val 16667"/>
                </a:avLst>
              </a:prstGeom>
              <a:noFill/>
              <a:ln w="28575">
                <a:solidFill>
                  <a:schemeClr val="tx2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 lang="zh-CN" altLang="zh-CN" sz="1015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8" name="圆角矩形 39"/>
              <p:cNvSpPr>
                <a:spLocks noChangeArrowheads="1"/>
              </p:cNvSpPr>
              <p:nvPr/>
            </p:nvSpPr>
            <p:spPr bwMode="auto">
              <a:xfrm>
                <a:off x="5857475" y="573247"/>
                <a:ext cx="5905650" cy="46454"/>
              </a:xfrm>
              <a:prstGeom prst="roundRect">
                <a:avLst>
                  <a:gd name="adj" fmla="val 16667"/>
                </a:avLst>
              </a:prstGeom>
              <a:solidFill>
                <a:schemeClr val="tx2"/>
              </a:solidFill>
              <a:ln w="25400">
                <a:solidFill>
                  <a:schemeClr val="tx2"/>
                </a:solidFill>
                <a:miter lim="800000"/>
              </a:ln>
            </p:spPr>
            <p:txBody>
              <a:bodyPr anchor="ctr"/>
              <a:lstStyle/>
              <a:p>
                <a:pPr algn="ctr"/>
                <a:endParaRPr lang="zh-CN" altLang="zh-CN" sz="1015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9" name="圆角矩形 39"/>
              <p:cNvSpPr>
                <a:spLocks noChangeArrowheads="1"/>
              </p:cNvSpPr>
              <p:nvPr/>
            </p:nvSpPr>
            <p:spPr bwMode="auto">
              <a:xfrm>
                <a:off x="-155592" y="573247"/>
                <a:ext cx="774236" cy="45720"/>
              </a:xfrm>
              <a:prstGeom prst="roundRect">
                <a:avLst>
                  <a:gd name="adj" fmla="val 16667"/>
                </a:avLst>
              </a:prstGeom>
              <a:solidFill>
                <a:schemeClr val="tx2"/>
              </a:solidFill>
              <a:ln w="25400">
                <a:solidFill>
                  <a:schemeClr val="tx2"/>
                </a:solidFill>
                <a:miter lim="800000"/>
              </a:ln>
            </p:spPr>
            <p:txBody>
              <a:bodyPr anchor="ctr"/>
              <a:lstStyle/>
              <a:p>
                <a:pPr algn="ctr"/>
                <a:endParaRPr lang="zh-CN" altLang="zh-CN" sz="1015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</p:grpSp>
      </p:grpSp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28849" y="0"/>
            <a:ext cx="558165" cy="559594"/>
          </a:xfrm>
          <a:prstGeom prst="rect">
            <a:avLst/>
          </a:prstGeom>
        </p:spPr>
      </p:pic>
      <p:sp>
        <p:nvSpPr>
          <p:cNvPr id="29" name="文本框 28"/>
          <p:cNvSpPr txBox="1"/>
          <p:nvPr/>
        </p:nvSpPr>
        <p:spPr>
          <a:xfrm>
            <a:off x="8856979" y="4867692"/>
            <a:ext cx="250390" cy="2485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15" dirty="0"/>
              <a:t>4</a:t>
            </a:r>
            <a:endParaRPr lang="zh-CN" altLang="en-US" sz="1015" dirty="0"/>
          </a:p>
        </p:txBody>
      </p:sp>
      <p:sp>
        <p:nvSpPr>
          <p:cNvPr id="31" name="TextBox 19"/>
          <p:cNvSpPr txBox="1"/>
          <p:nvPr/>
        </p:nvSpPr>
        <p:spPr>
          <a:xfrm>
            <a:off x="3565755" y="1176861"/>
            <a:ext cx="5242176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lnSpc>
                <a:spcPct val="200000"/>
              </a:lnSpc>
              <a:buFont typeface="Wingdings" panose="05000000000000000000" charset="0"/>
              <a:buChar char="Ø"/>
              <a:defRPr/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现任融创服务集团北京大区高级人力资源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经理；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171450" indent="-171450">
              <a:lnSpc>
                <a:spcPct val="200000"/>
              </a:lnSpc>
              <a:buFont typeface="Wingdings" panose="05000000000000000000" charset="0"/>
              <a:buChar char="Ø"/>
              <a:defRPr/>
            </a:pP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11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年物业行业人力资源管理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经验；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171450" indent="-171450">
              <a:lnSpc>
                <a:spcPct val="200000"/>
              </a:lnSpc>
              <a:buFont typeface="Wingdings" panose="05000000000000000000" charset="0"/>
              <a:buChar char="Ø"/>
              <a:defRPr/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以校招生身份进入职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场；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171450" indent="-171450">
              <a:lnSpc>
                <a:spcPct val="200000"/>
              </a:lnSpc>
              <a:buFont typeface="Wingdings" panose="05000000000000000000" charset="0"/>
              <a:buChar char="Ø"/>
              <a:defRPr/>
            </a:pP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《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结构性思维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》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、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《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荣耀时刻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》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、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《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绩效改进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》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认证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讲师；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171450" indent="-171450">
              <a:lnSpc>
                <a:spcPct val="200000"/>
              </a:lnSpc>
              <a:buFont typeface="Wingdings" panose="05000000000000000000" charset="0"/>
              <a:buChar char="Ø"/>
              <a:defRPr/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北京泰华管理研究学院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TTT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课程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认证；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171450" indent="-171450">
              <a:lnSpc>
                <a:spcPct val="200000"/>
              </a:lnSpc>
              <a:buFont typeface="Wingdings" panose="05000000000000000000" charset="0"/>
              <a:buChar char="Ø"/>
              <a:defRPr/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曾于滴滴出行、涓涓职道公益平台进行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授课；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171450" indent="-171450">
              <a:lnSpc>
                <a:spcPct val="200000"/>
              </a:lnSpc>
              <a:buFont typeface="Wingdings" panose="05000000000000000000" charset="0"/>
              <a:buChar char="Ø"/>
              <a:defRPr/>
            </a:pP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ACI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注册国际心理咨询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师；</a:t>
            </a:r>
            <a:endParaRPr lang="en-US" altLang="zh-CN" sz="1200" dirty="0" smtClean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171450" indent="-171450">
              <a:lnSpc>
                <a:spcPct val="200000"/>
              </a:lnSpc>
              <a:buFont typeface="Wingdings" panose="05000000000000000000" charset="0"/>
              <a:buChar char="Ø"/>
              <a:defRPr/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咨询领域：职业生涯规划设计、职场技能与求职技能实战培训。</a:t>
            </a: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5287" y="559593"/>
            <a:ext cx="2854349" cy="42815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1047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>
            <a:grpSpLocks noChangeAspect="1"/>
          </p:cNvGrpSpPr>
          <p:nvPr/>
        </p:nvGrpSpPr>
        <p:grpSpPr>
          <a:xfrm>
            <a:off x="0" y="57151"/>
            <a:ext cx="8312849" cy="408709"/>
            <a:chOff x="-155592" y="307975"/>
            <a:chExt cx="11918718" cy="585996"/>
          </a:xfrm>
        </p:grpSpPr>
        <p:sp>
          <p:nvSpPr>
            <p:cNvPr id="5" name="文本框 40"/>
            <p:cNvSpPr>
              <a:spLocks noChangeArrowheads="1"/>
            </p:cNvSpPr>
            <p:nvPr/>
          </p:nvSpPr>
          <p:spPr bwMode="auto">
            <a:xfrm>
              <a:off x="618644" y="331337"/>
              <a:ext cx="1526557" cy="562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1950" b="1" dirty="0" smtClean="0">
                  <a:solidFill>
                    <a:schemeClr val="tx2"/>
                  </a:solidFill>
                  <a:latin typeface="微软雅黑" panose="020B0503020204020204" charset="-122"/>
                  <a:ea typeface="微软雅黑" panose="020B0503020204020204" charset="-122"/>
                  <a:cs typeface="Calibri" panose="020F0502020204030204" pitchFamily="34" charset="0"/>
                  <a:sym typeface="Calibri" panose="020F0502020204030204" pitchFamily="34" charset="0"/>
                </a:rPr>
                <a:t>04.</a:t>
              </a:r>
              <a:r>
                <a:rPr lang="zh-CN" altLang="en-US" sz="1950" b="1" dirty="0" smtClean="0">
                  <a:solidFill>
                    <a:schemeClr val="tx2"/>
                  </a:solidFill>
                  <a:latin typeface="微软雅黑" panose="020B0503020204020204" charset="-122"/>
                  <a:ea typeface="微软雅黑" panose="020B0503020204020204" charset="-122"/>
                  <a:cs typeface="Calibri" panose="020F0502020204030204" pitchFamily="34" charset="0"/>
                  <a:sym typeface="Calibri" panose="020F0502020204030204" pitchFamily="34" charset="0"/>
                </a:rPr>
                <a:t>陈腾</a:t>
              </a:r>
              <a:endParaRPr lang="zh-CN" altLang="en-US" sz="1950" b="1" dirty="0">
                <a:solidFill>
                  <a:schemeClr val="tx2"/>
                </a:solidFill>
                <a:latin typeface="微软雅黑" panose="020B0503020204020204" charset="-122"/>
                <a:ea typeface="微软雅黑" panose="020B0503020204020204" charset="-122"/>
                <a:cs typeface="Calibri" panose="020F0502020204030204" pitchFamily="34" charset="0"/>
                <a:sym typeface="Calibri" panose="020F0502020204030204" pitchFamily="34" charset="0"/>
              </a:endParaRPr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-155592" y="307975"/>
              <a:ext cx="11918718" cy="576263"/>
              <a:chOff x="-155592" y="307975"/>
              <a:chExt cx="11918717" cy="576263"/>
            </a:xfrm>
          </p:grpSpPr>
          <p:sp>
            <p:nvSpPr>
              <p:cNvPr id="7" name="圆角矩形 38"/>
              <p:cNvSpPr>
                <a:spLocks noChangeArrowheads="1"/>
              </p:cNvSpPr>
              <p:nvPr/>
            </p:nvSpPr>
            <p:spPr bwMode="auto">
              <a:xfrm>
                <a:off x="622419" y="307975"/>
                <a:ext cx="5226093" cy="576263"/>
              </a:xfrm>
              <a:prstGeom prst="roundRect">
                <a:avLst>
                  <a:gd name="adj" fmla="val 16667"/>
                </a:avLst>
              </a:prstGeom>
              <a:noFill/>
              <a:ln w="28575">
                <a:solidFill>
                  <a:schemeClr val="tx2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 lang="zh-CN" altLang="zh-CN" sz="1015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8" name="圆角矩形 39"/>
              <p:cNvSpPr>
                <a:spLocks noChangeArrowheads="1"/>
              </p:cNvSpPr>
              <p:nvPr/>
            </p:nvSpPr>
            <p:spPr bwMode="auto">
              <a:xfrm>
                <a:off x="5857475" y="573247"/>
                <a:ext cx="5905650" cy="46454"/>
              </a:xfrm>
              <a:prstGeom prst="roundRect">
                <a:avLst>
                  <a:gd name="adj" fmla="val 16667"/>
                </a:avLst>
              </a:prstGeom>
              <a:solidFill>
                <a:schemeClr val="tx2"/>
              </a:solidFill>
              <a:ln w="25400">
                <a:solidFill>
                  <a:schemeClr val="tx2"/>
                </a:solidFill>
                <a:miter lim="800000"/>
              </a:ln>
            </p:spPr>
            <p:txBody>
              <a:bodyPr anchor="ctr"/>
              <a:lstStyle/>
              <a:p>
                <a:pPr algn="ctr"/>
                <a:endParaRPr lang="zh-CN" altLang="zh-CN" sz="1015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9" name="圆角矩形 39"/>
              <p:cNvSpPr>
                <a:spLocks noChangeArrowheads="1"/>
              </p:cNvSpPr>
              <p:nvPr/>
            </p:nvSpPr>
            <p:spPr bwMode="auto">
              <a:xfrm>
                <a:off x="-155592" y="573247"/>
                <a:ext cx="774236" cy="45720"/>
              </a:xfrm>
              <a:prstGeom prst="roundRect">
                <a:avLst>
                  <a:gd name="adj" fmla="val 16667"/>
                </a:avLst>
              </a:prstGeom>
              <a:solidFill>
                <a:schemeClr val="tx2"/>
              </a:solidFill>
              <a:ln w="25400">
                <a:solidFill>
                  <a:schemeClr val="tx2"/>
                </a:solidFill>
                <a:miter lim="800000"/>
              </a:ln>
            </p:spPr>
            <p:txBody>
              <a:bodyPr anchor="ctr"/>
              <a:lstStyle/>
              <a:p>
                <a:pPr algn="ctr"/>
                <a:endParaRPr lang="zh-CN" altLang="zh-CN" sz="1015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</p:grpSp>
      </p:grpSp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28849" y="0"/>
            <a:ext cx="558165" cy="559594"/>
          </a:xfrm>
          <a:prstGeom prst="rect">
            <a:avLst/>
          </a:prstGeom>
        </p:spPr>
      </p:pic>
      <p:sp>
        <p:nvSpPr>
          <p:cNvPr id="29" name="文本框 28"/>
          <p:cNvSpPr txBox="1"/>
          <p:nvPr/>
        </p:nvSpPr>
        <p:spPr>
          <a:xfrm>
            <a:off x="8856979" y="4867692"/>
            <a:ext cx="253596" cy="248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15" dirty="0" smtClean="0"/>
              <a:t>5</a:t>
            </a:r>
            <a:endParaRPr lang="zh-CN" altLang="en-US" sz="1015" dirty="0"/>
          </a:p>
        </p:txBody>
      </p:sp>
      <p:sp>
        <p:nvSpPr>
          <p:cNvPr id="31" name="TextBox 19"/>
          <p:cNvSpPr txBox="1"/>
          <p:nvPr/>
        </p:nvSpPr>
        <p:spPr>
          <a:xfrm>
            <a:off x="3607366" y="904814"/>
            <a:ext cx="529200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lnSpc>
                <a:spcPct val="200000"/>
              </a:lnSpc>
              <a:buFont typeface="Wingdings" panose="05000000000000000000" charset="0"/>
              <a:buChar char="Ø"/>
              <a:defRPr/>
            </a:pPr>
            <a:r>
              <a:rPr lang="en-US" altLang="zh-CN" sz="12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2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家世界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500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强、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1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家中国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500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强、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1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家港股上市头部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企业；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171450" indent="-171450">
              <a:lnSpc>
                <a:spcPct val="200000"/>
              </a:lnSpc>
              <a:buFont typeface="Wingdings" panose="05000000000000000000" charset="0"/>
              <a:buChar char="Ø"/>
              <a:defRPr/>
            </a:pPr>
            <a:r>
              <a:rPr lang="en-US" altLang="zh-CN" sz="12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6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年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+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上市公司校园招聘探索与实践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经验；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171450" indent="-171450">
              <a:lnSpc>
                <a:spcPct val="200000"/>
              </a:lnSpc>
              <a:buFont typeface="Wingdings" panose="05000000000000000000" charset="0"/>
              <a:buChar char="Ø"/>
              <a:defRPr/>
            </a:pPr>
            <a:r>
              <a:rPr lang="en-US" altLang="zh-CN" sz="12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150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+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次校园招聘、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3000+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大学生一线面试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经验；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171450" indent="-171450">
              <a:lnSpc>
                <a:spcPct val="200000"/>
              </a:lnSpc>
              <a:buFont typeface="Wingdings" panose="05000000000000000000" charset="0"/>
              <a:buChar char="Ø"/>
              <a:defRPr/>
            </a:pP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历经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中小企业、快速发展企业、成熟企业等不同发展阶段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企业；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171450" indent="-171450">
              <a:lnSpc>
                <a:spcPct val="200000"/>
              </a:lnSpc>
              <a:buFont typeface="Wingdings" panose="05000000000000000000" charset="0"/>
              <a:buChar char="Ø"/>
              <a:defRPr/>
            </a:pP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腾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讯资深产品体验官、资深印象笔记大使、金数据咨询师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等；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171450" indent="-171450">
              <a:lnSpc>
                <a:spcPct val="200000"/>
              </a:lnSpc>
              <a:buFont typeface="Wingdings" panose="05000000000000000000" charset="0"/>
              <a:buChar char="Ø"/>
              <a:defRPr/>
            </a:pP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三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茅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HR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公会特聘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讲师；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171450" indent="-171450">
              <a:lnSpc>
                <a:spcPct val="200000"/>
              </a:lnSpc>
              <a:buFont typeface="Wingdings" panose="05000000000000000000" charset="0"/>
              <a:buChar char="Ø"/>
              <a:defRPr/>
            </a:pPr>
            <a:r>
              <a:rPr lang="en-US" altLang="zh-CN" sz="12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【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XIN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招聘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】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概念发起人及实践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者；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171450" indent="-171450">
              <a:lnSpc>
                <a:spcPct val="200000"/>
              </a:lnSpc>
              <a:buFont typeface="Wingdings" panose="05000000000000000000" charset="0"/>
              <a:buChar char="Ø"/>
              <a:defRPr/>
            </a:pPr>
            <a:r>
              <a:rPr lang="en-US" altLang="zh-CN" sz="12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【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贤码校招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】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轻量化校招数字化系统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创始人；</a:t>
            </a:r>
            <a:endParaRPr lang="en-US" altLang="zh-CN" sz="1200" dirty="0" smtClean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171450" indent="-171450">
              <a:lnSpc>
                <a:spcPct val="200000"/>
              </a:lnSpc>
              <a:buFont typeface="Wingdings" panose="05000000000000000000" charset="0"/>
              <a:buChar char="Ø"/>
              <a:defRPr/>
            </a:pP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咨询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领域：个人发展与求职</a:t>
            </a:r>
            <a:r>
              <a:rPr lang="zh-CN" altLang="en-US" sz="1200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方向咨询、互联网行业相关咨询。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59594"/>
            <a:ext cx="2763548" cy="41464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00847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A_库_矩形 6"/>
          <p:cNvSpPr/>
          <p:nvPr>
            <p:custDataLst>
              <p:tags r:id="rId1"/>
            </p:custDataLst>
          </p:nvPr>
        </p:nvSpPr>
        <p:spPr>
          <a:xfrm>
            <a:off x="0" y="1206745"/>
            <a:ext cx="9144000" cy="28157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514350">
              <a:defRPr/>
            </a:pPr>
            <a:endParaRPr lang="zh-CN" altLang="en-US" sz="1015" kern="0">
              <a:solidFill>
                <a:srgbClr val="FFFFFF"/>
              </a:solidFill>
              <a:latin typeface="Arial" panose="020B0604020202020204"/>
              <a:ea typeface="微软雅黑" panose="020B0503020204020204" charset="-122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2798512" y="1531446"/>
            <a:ext cx="3546977" cy="2032804"/>
            <a:chOff x="3808425" y="2041928"/>
            <a:chExt cx="4729302" cy="2710404"/>
          </a:xfrm>
        </p:grpSpPr>
        <p:sp>
          <p:nvSpPr>
            <p:cNvPr id="13" name="TextBox 7"/>
            <p:cNvSpPr txBox="1"/>
            <p:nvPr/>
          </p:nvSpPr>
          <p:spPr>
            <a:xfrm>
              <a:off x="4512280" y="3717348"/>
              <a:ext cx="3321594" cy="10349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514350"/>
              <a:r>
                <a:rPr lang="en-US" sz="4445" spc="281" dirty="0">
                  <a:solidFill>
                    <a:srgbClr val="17479E"/>
                  </a:solidFill>
                  <a:latin typeface="Arial" panose="020B0604020202020204" pitchFamily="34" charset="0"/>
                  <a:ea typeface="方正正大黑简体" panose="02000000000000000000" pitchFamily="2" charset="-122"/>
                  <a:cs typeface="Arial" panose="020B0604020202020204" pitchFamily="34" charset="0"/>
                </a:rPr>
                <a:t>THINKS</a:t>
              </a:r>
            </a:p>
          </p:txBody>
        </p:sp>
        <p:pic>
          <p:nvPicPr>
            <p:cNvPr id="4" name="图片 3" descr="logo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808425" y="2041928"/>
              <a:ext cx="4729302" cy="1270828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8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ldLvl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812</TotalTime>
  <Words>579</Words>
  <Application>Microsoft Office PowerPoint</Application>
  <PresentationFormat>全屏显示(16:9)</PresentationFormat>
  <Paragraphs>44</Paragraphs>
  <Slides>6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6" baseType="lpstr">
      <vt:lpstr>等线</vt:lpstr>
      <vt:lpstr>等线 Light</vt:lpstr>
      <vt:lpstr>方正正大黑简体</vt:lpstr>
      <vt:lpstr>宋体</vt:lpstr>
      <vt:lpstr>微软雅黑</vt:lpstr>
      <vt:lpstr>Arial</vt:lpstr>
      <vt:lpstr>Calibri</vt:lpstr>
      <vt:lpstr>Calibri Light</vt:lpstr>
      <vt:lpstr>Wingdings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就业中心-崔玉琦</dc:creator>
  <cp:lastModifiedBy>Windows 用户</cp:lastModifiedBy>
  <cp:revision>125</cp:revision>
  <dcterms:created xsi:type="dcterms:W3CDTF">2020-10-07T01:26:00Z</dcterms:created>
  <dcterms:modified xsi:type="dcterms:W3CDTF">2021-03-08T01:19:52Z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2052-11.1.0.9999</vt:lpwstr>
  </property>
</Properties>
</file>