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7"/>
  </p:notesMasterIdLst>
  <p:handoutMasterIdLst>
    <p:handoutMasterId r:id="rId25"/>
  </p:handoutMasterIdLst>
  <p:sldIdLst>
    <p:sldId id="269" r:id="rId4"/>
    <p:sldId id="258" r:id="rId5"/>
    <p:sldId id="257" r:id="rId6"/>
    <p:sldId id="292" r:id="rId8"/>
    <p:sldId id="279" r:id="rId9"/>
    <p:sldId id="291" r:id="rId10"/>
    <p:sldId id="281" r:id="rId11"/>
    <p:sldId id="297" r:id="rId12"/>
    <p:sldId id="298" r:id="rId13"/>
    <p:sldId id="299" r:id="rId14"/>
    <p:sldId id="300" r:id="rId15"/>
    <p:sldId id="301" r:id="rId16"/>
    <p:sldId id="296" r:id="rId17"/>
    <p:sldId id="284" r:id="rId18"/>
    <p:sldId id="285" r:id="rId19"/>
    <p:sldId id="286" r:id="rId20"/>
    <p:sldId id="287" r:id="rId21"/>
    <p:sldId id="288" r:id="rId22"/>
    <p:sldId id="283" r:id="rId23"/>
    <p:sldId id="272" r:id="rId2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7F7F7F"/>
    <a:srgbClr val="44546A"/>
    <a:srgbClr val="335C83"/>
    <a:srgbClr val="17479E"/>
    <a:srgbClr val="397AB6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38" y="144"/>
      </p:cViewPr>
      <p:guideLst>
        <p:guide pos="2880"/>
        <p:guide pos="340"/>
        <p:guide orient="horz" pos="1620"/>
        <p:guide pos="23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BA50D-44EB-4E72-804A-D6C4A1A435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D66E8-81A4-4BD5-BA9E-3BB8C9A17B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66E8-81A4-4BD5-BA9E-3BB8C9A17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66E8-81A4-4BD5-BA9E-3BB8C9A17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66E8-81A4-4BD5-BA9E-3BB8C9A17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D66E8-81A4-4BD5-BA9E-3BB8C9A17B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1527987 h 6858000"/>
              <a:gd name="connsiteX3" fmla="*/ 7308167 w 9144000"/>
              <a:gd name="connsiteY3" fmla="*/ 3400306 h 6858000"/>
              <a:gd name="connsiteX4" fmla="*/ 9144000 w 9144000"/>
              <a:gd name="connsiteY4" fmla="*/ 5272626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1527987"/>
                </a:lnTo>
                <a:lnTo>
                  <a:pt x="7308167" y="3400306"/>
                </a:lnTo>
                <a:lnTo>
                  <a:pt x="9144000" y="5272626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3922205" y="2753"/>
            <a:ext cx="4412901" cy="3405147"/>
          </a:xfrm>
          <a:custGeom>
            <a:avLst/>
            <a:gdLst>
              <a:gd name="connsiteX0" fmla="*/ 4389120 w 4389120"/>
              <a:gd name="connsiteY0" fmla="*/ 4515729 h 4515729"/>
              <a:gd name="connsiteX1" fmla="*/ 4389120 w 4389120"/>
              <a:gd name="connsiteY1" fmla="*/ 2222695 h 4515729"/>
              <a:gd name="connsiteX2" fmla="*/ 2082019 w 4389120"/>
              <a:gd name="connsiteY2" fmla="*/ 0 h 4515729"/>
              <a:gd name="connsiteX3" fmla="*/ 562708 w 4389120"/>
              <a:gd name="connsiteY3" fmla="*/ 0 h 4515729"/>
              <a:gd name="connsiteX4" fmla="*/ 0 w 4389120"/>
              <a:gd name="connsiteY4" fmla="*/ 0 h 4515729"/>
              <a:gd name="connsiteX5" fmla="*/ 4389120 w 4389120"/>
              <a:gd name="connsiteY5" fmla="*/ 4515729 h 451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9120" h="4515729">
                <a:moveTo>
                  <a:pt x="4389120" y="4515729"/>
                </a:moveTo>
                <a:lnTo>
                  <a:pt x="4389120" y="2222695"/>
                </a:lnTo>
                <a:lnTo>
                  <a:pt x="2082019" y="0"/>
                </a:lnTo>
                <a:lnTo>
                  <a:pt x="562708" y="0"/>
                </a:lnTo>
                <a:lnTo>
                  <a:pt x="0" y="0"/>
                </a:lnTo>
                <a:lnTo>
                  <a:pt x="4389120" y="4515729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任意多边形: 形状 13"/>
          <p:cNvSpPr/>
          <p:nvPr userDrawn="1"/>
        </p:nvSpPr>
        <p:spPr>
          <a:xfrm flipV="1">
            <a:off x="3922206" y="1725162"/>
            <a:ext cx="4423160" cy="3413063"/>
          </a:xfrm>
          <a:custGeom>
            <a:avLst/>
            <a:gdLst>
              <a:gd name="connsiteX0" fmla="*/ 4389120 w 4389120"/>
              <a:gd name="connsiteY0" fmla="*/ 4515729 h 4515729"/>
              <a:gd name="connsiteX1" fmla="*/ 4389120 w 4389120"/>
              <a:gd name="connsiteY1" fmla="*/ 2222695 h 4515729"/>
              <a:gd name="connsiteX2" fmla="*/ 2082019 w 4389120"/>
              <a:gd name="connsiteY2" fmla="*/ 0 h 4515729"/>
              <a:gd name="connsiteX3" fmla="*/ 562708 w 4389120"/>
              <a:gd name="connsiteY3" fmla="*/ 0 h 4515729"/>
              <a:gd name="connsiteX4" fmla="*/ 0 w 4389120"/>
              <a:gd name="connsiteY4" fmla="*/ 0 h 4515729"/>
              <a:gd name="connsiteX5" fmla="*/ 4389120 w 4389120"/>
              <a:gd name="connsiteY5" fmla="*/ 4515729 h 451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9120" h="4515729">
                <a:moveTo>
                  <a:pt x="4389120" y="4515729"/>
                </a:moveTo>
                <a:lnTo>
                  <a:pt x="4389120" y="2222695"/>
                </a:lnTo>
                <a:lnTo>
                  <a:pt x="2082019" y="0"/>
                </a:lnTo>
                <a:lnTo>
                  <a:pt x="562708" y="0"/>
                </a:lnTo>
                <a:lnTo>
                  <a:pt x="0" y="0"/>
                </a:lnTo>
                <a:lnTo>
                  <a:pt x="4389120" y="4515729"/>
                </a:lnTo>
                <a:close/>
              </a:path>
            </a:pathLst>
          </a:cu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504825" y="2073271"/>
            <a:ext cx="5095876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125">
                <a:solidFill>
                  <a:schemeClr val="accent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504825" y="1085361"/>
            <a:ext cx="5095876" cy="973812"/>
          </a:xfrm>
        </p:spPr>
        <p:txBody>
          <a:bodyPr anchor="ctr">
            <a:noAutofit/>
          </a:bodyPr>
          <a:lstStyle>
            <a:lvl1pPr algn="l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4825" y="3781581"/>
            <a:ext cx="5095876" cy="183540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900" b="0">
                <a:solidFill>
                  <a:schemeClr val="accent2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4825" y="3965121"/>
            <a:ext cx="5095876" cy="183540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900" b="0">
                <a:solidFill>
                  <a:schemeClr val="accent2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95E6-03AF-4BE8-BE15-3C154CCAF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D88-E4DD-40A3-986C-BB963FA80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95E6-03AF-4BE8-BE15-3C154CCAF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D88-E4DD-40A3-986C-BB963FA80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95E6-03AF-4BE8-BE15-3C154CCAF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D88-E4DD-40A3-986C-BB963FA80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95E6-03AF-4BE8-BE15-3C154CCAF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D88-E4DD-40A3-986C-BB963FA80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95E6-03AF-4BE8-BE15-3C154CCAF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D88-E4DD-40A3-986C-BB963FA80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95E6-03AF-4BE8-BE15-3C154CCAF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D88-E4DD-40A3-986C-BB963FA80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95E6-03AF-4BE8-BE15-3C154CCAF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D88-E4DD-40A3-986C-BB963FA80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95E6-03AF-4BE8-BE15-3C154CCAF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D88-E4DD-40A3-986C-BB963FA80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932047" y="1900237"/>
            <a:ext cx="3708718" cy="671513"/>
          </a:xfrm>
        </p:spPr>
        <p:txBody>
          <a:bodyPr anchor="b">
            <a:normAutofit/>
          </a:bodyPr>
          <a:lstStyle>
            <a:lvl1pPr algn="l">
              <a:defRPr sz="13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932884" y="2571752"/>
            <a:ext cx="3708718" cy="76171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675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  <a:endParaRPr lang="en-US" dirty="0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-208" y="0"/>
            <a:ext cx="6179584" cy="5143500"/>
          </a:xfrm>
          <a:custGeom>
            <a:avLst/>
            <a:gdLst>
              <a:gd name="connsiteX0" fmla="*/ 0 w 6179584"/>
              <a:gd name="connsiteY0" fmla="*/ 0 h 6858000"/>
              <a:gd name="connsiteX1" fmla="*/ 6123314 w 6179584"/>
              <a:gd name="connsiteY1" fmla="*/ 0 h 6858000"/>
              <a:gd name="connsiteX2" fmla="*/ 2789271 w 6179584"/>
              <a:gd name="connsiteY2" fmla="*/ 3400306 h 6858000"/>
              <a:gd name="connsiteX3" fmla="*/ 6179584 w 6179584"/>
              <a:gd name="connsiteY3" fmla="*/ 6858000 h 6858000"/>
              <a:gd name="connsiteX4" fmla="*/ 0 w 617958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9584" h="6858000">
                <a:moveTo>
                  <a:pt x="0" y="0"/>
                </a:moveTo>
                <a:lnTo>
                  <a:pt x="6123314" y="0"/>
                </a:lnTo>
                <a:lnTo>
                  <a:pt x="2789271" y="3400306"/>
                </a:lnTo>
                <a:lnTo>
                  <a:pt x="61795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1" y="2753"/>
            <a:ext cx="3816001" cy="3405147"/>
          </a:xfrm>
          <a:custGeom>
            <a:avLst/>
            <a:gdLst>
              <a:gd name="connsiteX0" fmla="*/ 0 w 3816001"/>
              <a:gd name="connsiteY0" fmla="*/ 0 h 4540196"/>
              <a:gd name="connsiteX1" fmla="*/ 1496400 w 3816001"/>
              <a:gd name="connsiteY1" fmla="*/ 0 h 4540196"/>
              <a:gd name="connsiteX2" fmla="*/ 3816001 w 3816001"/>
              <a:gd name="connsiteY2" fmla="*/ 2234738 h 4540196"/>
              <a:gd name="connsiteX3" fmla="*/ 3816001 w 3816001"/>
              <a:gd name="connsiteY3" fmla="*/ 4540196 h 4540196"/>
              <a:gd name="connsiteX4" fmla="*/ 0 w 3816001"/>
              <a:gd name="connsiteY4" fmla="*/ 614118 h 454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001" h="4540196">
                <a:moveTo>
                  <a:pt x="0" y="0"/>
                </a:moveTo>
                <a:lnTo>
                  <a:pt x="1496400" y="0"/>
                </a:lnTo>
                <a:lnTo>
                  <a:pt x="3816001" y="2234738"/>
                </a:lnTo>
                <a:lnTo>
                  <a:pt x="3816001" y="4540196"/>
                </a:lnTo>
                <a:lnTo>
                  <a:pt x="0" y="614118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任意多边形: 形状 15"/>
          <p:cNvSpPr/>
          <p:nvPr userDrawn="1"/>
        </p:nvSpPr>
        <p:spPr>
          <a:xfrm flipV="1">
            <a:off x="-207" y="1725162"/>
            <a:ext cx="3826469" cy="3413063"/>
          </a:xfrm>
          <a:custGeom>
            <a:avLst/>
            <a:gdLst>
              <a:gd name="connsiteX0" fmla="*/ 3826469 w 3826469"/>
              <a:gd name="connsiteY0" fmla="*/ 4550751 h 4550751"/>
              <a:gd name="connsiteX1" fmla="*/ 3826469 w 3826469"/>
              <a:gd name="connsiteY1" fmla="*/ 2239933 h 4550751"/>
              <a:gd name="connsiteX2" fmla="*/ 1501475 w 3826469"/>
              <a:gd name="connsiteY2" fmla="*/ 0 h 4550751"/>
              <a:gd name="connsiteX3" fmla="*/ 0 w 3826469"/>
              <a:gd name="connsiteY3" fmla="*/ 0 h 4550751"/>
              <a:gd name="connsiteX4" fmla="*/ 0 w 3826469"/>
              <a:gd name="connsiteY4" fmla="*/ 613904 h 455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469" h="4550751">
                <a:moveTo>
                  <a:pt x="3826469" y="4550751"/>
                </a:moveTo>
                <a:lnTo>
                  <a:pt x="3826469" y="2239933"/>
                </a:lnTo>
                <a:lnTo>
                  <a:pt x="1501475" y="0"/>
                </a:lnTo>
                <a:lnTo>
                  <a:pt x="0" y="0"/>
                </a:lnTo>
                <a:lnTo>
                  <a:pt x="0" y="613904"/>
                </a:lnTo>
                <a:close/>
              </a:path>
            </a:pathLst>
          </a:cu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9D9C7-5DC6-4263-87FF-7C99F6FB63C3}" type="datetime1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www.islide.cc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502444" y="847726"/>
            <a:ext cx="8137922" cy="37552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9D9C7-5DC6-4263-87FF-7C99F6FB63C3}" type="datetime1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www.islide.cc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 userDrawn="1"/>
        </p:nvSpPr>
        <p:spPr>
          <a:xfrm>
            <a:off x="-208" y="0"/>
            <a:ext cx="6179584" cy="5143500"/>
          </a:xfrm>
          <a:custGeom>
            <a:avLst/>
            <a:gdLst>
              <a:gd name="connsiteX0" fmla="*/ 0 w 6179584"/>
              <a:gd name="connsiteY0" fmla="*/ 0 h 6858000"/>
              <a:gd name="connsiteX1" fmla="*/ 6123314 w 6179584"/>
              <a:gd name="connsiteY1" fmla="*/ 0 h 6858000"/>
              <a:gd name="connsiteX2" fmla="*/ 2789271 w 6179584"/>
              <a:gd name="connsiteY2" fmla="*/ 3400306 h 6858000"/>
              <a:gd name="connsiteX3" fmla="*/ 6179584 w 6179584"/>
              <a:gd name="connsiteY3" fmla="*/ 6858000 h 6858000"/>
              <a:gd name="connsiteX4" fmla="*/ 0 w 617958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9584" h="6858000">
                <a:moveTo>
                  <a:pt x="0" y="0"/>
                </a:moveTo>
                <a:lnTo>
                  <a:pt x="6123314" y="0"/>
                </a:lnTo>
                <a:lnTo>
                  <a:pt x="2789271" y="3400306"/>
                </a:lnTo>
                <a:lnTo>
                  <a:pt x="61795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1" y="2753"/>
            <a:ext cx="3816001" cy="3405147"/>
          </a:xfrm>
          <a:custGeom>
            <a:avLst/>
            <a:gdLst>
              <a:gd name="connsiteX0" fmla="*/ 0 w 3816001"/>
              <a:gd name="connsiteY0" fmla="*/ 0 h 4540196"/>
              <a:gd name="connsiteX1" fmla="*/ 1496400 w 3816001"/>
              <a:gd name="connsiteY1" fmla="*/ 0 h 4540196"/>
              <a:gd name="connsiteX2" fmla="*/ 3816001 w 3816001"/>
              <a:gd name="connsiteY2" fmla="*/ 2234738 h 4540196"/>
              <a:gd name="connsiteX3" fmla="*/ 3816001 w 3816001"/>
              <a:gd name="connsiteY3" fmla="*/ 4540196 h 4540196"/>
              <a:gd name="connsiteX4" fmla="*/ 0 w 3816001"/>
              <a:gd name="connsiteY4" fmla="*/ 614118 h 454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001" h="4540196">
                <a:moveTo>
                  <a:pt x="0" y="0"/>
                </a:moveTo>
                <a:lnTo>
                  <a:pt x="1496400" y="0"/>
                </a:lnTo>
                <a:lnTo>
                  <a:pt x="3816001" y="2234738"/>
                </a:lnTo>
                <a:lnTo>
                  <a:pt x="3816001" y="4540196"/>
                </a:lnTo>
                <a:lnTo>
                  <a:pt x="0" y="614118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任意多边形: 形状 11"/>
          <p:cNvSpPr/>
          <p:nvPr userDrawn="1"/>
        </p:nvSpPr>
        <p:spPr>
          <a:xfrm flipV="1">
            <a:off x="-207" y="1725162"/>
            <a:ext cx="3826469" cy="3413063"/>
          </a:xfrm>
          <a:custGeom>
            <a:avLst/>
            <a:gdLst>
              <a:gd name="connsiteX0" fmla="*/ 3826469 w 3826469"/>
              <a:gd name="connsiteY0" fmla="*/ 4550751 h 4550751"/>
              <a:gd name="connsiteX1" fmla="*/ 3826469 w 3826469"/>
              <a:gd name="connsiteY1" fmla="*/ 2239933 h 4550751"/>
              <a:gd name="connsiteX2" fmla="*/ 1501475 w 3826469"/>
              <a:gd name="connsiteY2" fmla="*/ 0 h 4550751"/>
              <a:gd name="connsiteX3" fmla="*/ 0 w 3826469"/>
              <a:gd name="connsiteY3" fmla="*/ 0 h 4550751"/>
              <a:gd name="connsiteX4" fmla="*/ 0 w 3826469"/>
              <a:gd name="connsiteY4" fmla="*/ 613904 h 455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469" h="4550751">
                <a:moveTo>
                  <a:pt x="3826469" y="4550751"/>
                </a:moveTo>
                <a:lnTo>
                  <a:pt x="3826469" y="2239933"/>
                </a:lnTo>
                <a:lnTo>
                  <a:pt x="1501475" y="0"/>
                </a:lnTo>
                <a:lnTo>
                  <a:pt x="0" y="0"/>
                </a:lnTo>
                <a:lnTo>
                  <a:pt x="0" y="613904"/>
                </a:lnTo>
                <a:close/>
              </a:path>
            </a:pathLst>
          </a:cu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421484" y="1445070"/>
            <a:ext cx="4219278" cy="1216132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421484" y="3167008"/>
            <a:ext cx="4219278" cy="200346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900" smtClean="0">
                <a:solidFill>
                  <a:schemeClr val="accent1"/>
                </a:solidFill>
              </a:defRPr>
            </a:lvl1pPr>
            <a:lvl2pPr>
              <a:defRPr lang="zh-CN" altLang="en-US" sz="1125" smtClean="0"/>
            </a:lvl2pPr>
            <a:lvl3pPr>
              <a:defRPr lang="zh-CN" altLang="en-US" sz="1015" smtClean="0"/>
            </a:lvl3pPr>
            <a:lvl4pPr>
              <a:defRPr lang="zh-CN" altLang="en-US" sz="900" smtClean="0"/>
            </a:lvl4pPr>
            <a:lvl5pPr>
              <a:defRPr lang="zh-CN" altLang="en-US" sz="900"/>
            </a:lvl5pPr>
          </a:lstStyle>
          <a:p>
            <a:pPr marL="128270" marR="0" lvl="0" indent="-12827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421485" y="2968176"/>
            <a:ext cx="4219278" cy="190937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900" b="0">
                <a:solidFill>
                  <a:schemeClr val="accent1"/>
                </a:solidFill>
              </a:defRPr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95E6-03AF-4BE8-BE15-3C154CCAF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D88-E4DD-40A3-986C-BB963FA80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95E6-03AF-4BE8-BE15-3C154CCAF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D88-E4DD-40A3-986C-BB963FA80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95E6-03AF-4BE8-BE15-3C154CCAF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D88-E4DD-40A3-986C-BB963FA806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3"/>
            <a:ext cx="8137922" cy="771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842965"/>
            <a:ext cx="8137922" cy="376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02444" y="771525"/>
            <a:ext cx="8137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051299" y="4680349"/>
            <a:ext cx="1041402" cy="154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489D9C7-5DC6-4263-87FF-7C99F6FB63C3}" type="datetime1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2444" y="4680349"/>
            <a:ext cx="3105151" cy="154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www.islide.cc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49" y="4680349"/>
            <a:ext cx="2182416" cy="154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5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70" indent="-128270" algn="l" defTabSz="514350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4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64262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979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115697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14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2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9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567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A95E6-03AF-4BE8-BE15-3C154CCAF1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6DD88-E4DD-40A3-986C-BB963FA806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2.xml"/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4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3895" y="643832"/>
          <a:ext cx="893" cy="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3895" y="643832"/>
                        <a:ext cx="893" cy="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>
            <p:custDataLst>
              <p:tags r:id="rId4"/>
            </p:custDataLst>
          </p:nvPr>
        </p:nvSpPr>
        <p:spPr>
          <a:xfrm>
            <a:off x="1143001" y="642939"/>
            <a:ext cx="89297" cy="89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25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04825" y="1355725"/>
            <a:ext cx="5095876" cy="973812"/>
          </a:xfrm>
        </p:spPr>
        <p:txBody>
          <a:bodyPr/>
          <a:lstStyle/>
          <a:p>
            <a:r>
              <a:rPr lang="zh-CN" altLang="en-US" sz="4000" dirty="0" smtClean="0"/>
              <a:t>“职引生涯“精英班</a:t>
            </a:r>
            <a:endParaRPr lang="zh-CN" altLang="en-US" sz="40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506855" y="3234055"/>
            <a:ext cx="2831465" cy="526415"/>
          </a:xfrm>
        </p:spPr>
        <p:txBody>
          <a:bodyPr/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创新创业指导中心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6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2932541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03.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信誉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楼精英班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8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40000" y="720000"/>
            <a:ext cx="2376000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授课教师：</a:t>
            </a: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宗文文</a:t>
            </a:r>
            <a:endParaRPr lang="zh-CN" altLang="en-US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1888" y="1901658"/>
            <a:ext cx="3888000" cy="230832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现任唐县信誉楼百货有限公司培训部经理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年人力资源管理经验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年管理岗位实践经验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国家二级人力资源管理师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UCR 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美国加州大学国际心理咨询师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擅长教练技术、领导力培训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90252" y="4867692"/>
            <a:ext cx="34701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5" dirty="0" smtClean="0"/>
              <a:t>10</a:t>
            </a:r>
            <a:endParaRPr lang="zh-CN" altLang="en-US" sz="1015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628349"/>
            <a:ext cx="2160240" cy="285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6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2932541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03.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信誉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楼精英班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8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40000" y="720000"/>
            <a:ext cx="2376000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授课教师：秦宏普</a:t>
            </a:r>
            <a:endParaRPr lang="zh-CN" altLang="en-US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1888" y="1744853"/>
            <a:ext cx="3888000" cy="262193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信誉楼百货集团曲阳商厦培训部经理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以校招身份进入职场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13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年企业专业内训培训师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年管理岗位实践经验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家新店开业培训支持及统筹经验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信誉楼百货集团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追求成功人生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执笔人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擅长课程开发、新店开业培训统筹、体验式培训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90252" y="4867692"/>
            <a:ext cx="34701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5" dirty="0" smtClean="0"/>
              <a:t>11</a:t>
            </a:r>
            <a:endParaRPr lang="zh-CN" altLang="en-US" sz="1015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507649"/>
            <a:ext cx="277661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6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2932541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03.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信誉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楼精英班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8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40000" y="720000"/>
            <a:ext cx="2376000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授课教师：</a:t>
            </a: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刘云</a:t>
            </a:r>
            <a:endParaRPr lang="zh-CN" altLang="en-US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1888" y="2298851"/>
            <a:ext cx="3888000" cy="151394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信誉楼百货集团保定商厦培训部经理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18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年企业管理、企业培训实践经验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擅长组织管理、干部领导力、成功学相关培训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擅长体验式培训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90252" y="4867692"/>
            <a:ext cx="34701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5" dirty="0" smtClean="0"/>
              <a:t>12</a:t>
            </a:r>
            <a:endParaRPr lang="zh-CN" altLang="en-US" sz="1015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50097"/>
            <a:ext cx="2272491" cy="301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Sḻiḍé"/>
          <p:cNvSpPr/>
          <p:nvPr/>
        </p:nvSpPr>
        <p:spPr>
          <a:xfrm>
            <a:off x="4546156" y="1392965"/>
            <a:ext cx="3394800" cy="808421"/>
          </a:xfrm>
          <a:prstGeom prst="round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5" name="i$ḷïḍe"/>
          <p:cNvSpPr/>
          <p:nvPr/>
        </p:nvSpPr>
        <p:spPr>
          <a:xfrm>
            <a:off x="4546156" y="2192171"/>
            <a:ext cx="3549600" cy="80842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6" name="ï$ḷíḓè"/>
          <p:cNvSpPr/>
          <p:nvPr/>
        </p:nvSpPr>
        <p:spPr>
          <a:xfrm>
            <a:off x="4546156" y="2991376"/>
            <a:ext cx="3394800" cy="808421"/>
          </a:xfrm>
          <a:prstGeom prst="round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7" name="íṣliḍê"/>
          <p:cNvSpPr/>
          <p:nvPr/>
        </p:nvSpPr>
        <p:spPr>
          <a:xfrm>
            <a:off x="4546156" y="3790580"/>
            <a:ext cx="3194909" cy="80842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8" name="ïšļîḑè"/>
          <p:cNvSpPr/>
          <p:nvPr/>
        </p:nvSpPr>
        <p:spPr>
          <a:xfrm flipV="1">
            <a:off x="4275536" y="1392966"/>
            <a:ext cx="561637" cy="567319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</a:p>
        </p:txBody>
      </p:sp>
      <p:sp>
        <p:nvSpPr>
          <p:cNvPr id="9" name="iśḻíḓé"/>
          <p:cNvSpPr/>
          <p:nvPr/>
        </p:nvSpPr>
        <p:spPr>
          <a:xfrm flipV="1">
            <a:off x="4212956" y="1734938"/>
            <a:ext cx="686797" cy="2898256"/>
          </a:xfrm>
          <a:custGeom>
            <a:avLst/>
            <a:gdLst>
              <a:gd name="connsiteX0" fmla="*/ 354791 w 999835"/>
              <a:gd name="connsiteY0" fmla="*/ 3600859 h 3600859"/>
              <a:gd name="connsiteX1" fmla="*/ 645044 w 999835"/>
              <a:gd name="connsiteY1" fmla="*/ 3600859 h 3600859"/>
              <a:gd name="connsiteX2" fmla="*/ 999835 w 999835"/>
              <a:gd name="connsiteY2" fmla="*/ 511009 h 3600859"/>
              <a:gd name="connsiteX3" fmla="*/ 999835 w 999835"/>
              <a:gd name="connsiteY3" fmla="*/ 511009 h 3600859"/>
              <a:gd name="connsiteX4" fmla="*/ 999835 w 999835"/>
              <a:gd name="connsiteY4" fmla="*/ 511009 h 3600859"/>
              <a:gd name="connsiteX5" fmla="*/ 999835 w 999835"/>
              <a:gd name="connsiteY5" fmla="*/ 511007 h 3600859"/>
              <a:gd name="connsiteX6" fmla="*/ 999833 w 999835"/>
              <a:gd name="connsiteY6" fmla="*/ 511007 h 3600859"/>
              <a:gd name="connsiteX7" fmla="*/ 499918 w 999835"/>
              <a:gd name="connsiteY7" fmla="*/ 0 h 3600859"/>
              <a:gd name="connsiteX8" fmla="*/ 2 w 999835"/>
              <a:gd name="connsiteY8" fmla="*/ 511007 h 3600859"/>
              <a:gd name="connsiteX9" fmla="*/ 0 w 999835"/>
              <a:gd name="connsiteY9" fmla="*/ 511007 h 3600859"/>
              <a:gd name="connsiteX10" fmla="*/ 0 w 999835"/>
              <a:gd name="connsiteY10" fmla="*/ 511009 h 3600859"/>
              <a:gd name="connsiteX11" fmla="*/ 0 w 999835"/>
              <a:gd name="connsiteY11" fmla="*/ 511009 h 3600859"/>
              <a:gd name="connsiteX12" fmla="*/ 0 w 999835"/>
              <a:gd name="connsiteY12" fmla="*/ 511009 h 36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9835" h="3600859">
                <a:moveTo>
                  <a:pt x="354791" y="3600859"/>
                </a:moveTo>
                <a:lnTo>
                  <a:pt x="645044" y="3600859"/>
                </a:lnTo>
                <a:lnTo>
                  <a:pt x="999835" y="511009"/>
                </a:lnTo>
                <a:lnTo>
                  <a:pt x="999835" y="511009"/>
                </a:lnTo>
                <a:lnTo>
                  <a:pt x="999835" y="511009"/>
                </a:lnTo>
                <a:lnTo>
                  <a:pt x="999835" y="511007"/>
                </a:lnTo>
                <a:lnTo>
                  <a:pt x="999833" y="511007"/>
                </a:lnTo>
                <a:lnTo>
                  <a:pt x="499918" y="0"/>
                </a:lnTo>
                <a:lnTo>
                  <a:pt x="2" y="511007"/>
                </a:lnTo>
                <a:lnTo>
                  <a:pt x="0" y="511007"/>
                </a:lnTo>
                <a:lnTo>
                  <a:pt x="0" y="511009"/>
                </a:lnTo>
                <a:lnTo>
                  <a:pt x="0" y="511009"/>
                </a:lnTo>
                <a:lnTo>
                  <a:pt x="0" y="5110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24" name="iš1íḓe"/>
          <p:cNvSpPr txBox="1"/>
          <p:nvPr/>
        </p:nvSpPr>
        <p:spPr>
          <a:xfrm>
            <a:off x="4962333" y="1775714"/>
            <a:ext cx="2687981" cy="241102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</a:t>
            </a:r>
            <a:r>
              <a:rPr lang="zh-CN" altLang="en-US" sz="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梳理、交流享有成功人生的关键要素，帮助学生树立清晰的</a:t>
            </a:r>
            <a:r>
              <a:rPr lang="zh-CN" altLang="en-US" sz="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人生观。</a:t>
            </a:r>
            <a:endParaRPr lang="zh-CN" altLang="en-US" sz="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iśḷiďê"/>
          <p:cNvSpPr/>
          <p:nvPr/>
        </p:nvSpPr>
        <p:spPr>
          <a:xfrm>
            <a:off x="4962331" y="1461593"/>
            <a:ext cx="2687981" cy="198178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lvl="0" defTabSz="914400"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为成功人生做准备之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心态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íśḷiďe"/>
          <p:cNvSpPr txBox="1"/>
          <p:nvPr/>
        </p:nvSpPr>
        <p:spPr>
          <a:xfrm>
            <a:off x="4962333" y="2584134"/>
            <a:ext cx="2798259" cy="241102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</a:t>
            </a:r>
            <a:r>
              <a:rPr lang="zh-CN" altLang="en-US" sz="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比赛的</a:t>
            </a:r>
            <a:r>
              <a:rPr lang="zh-CN" altLang="en-US" sz="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方式丰富</a:t>
            </a:r>
            <a:r>
              <a:rPr lang="zh-CN" altLang="en-US" sz="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实践经验，激发学习热情</a:t>
            </a:r>
            <a:endParaRPr lang="zh-CN" altLang="en-US" sz="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íśļïḋé"/>
          <p:cNvSpPr/>
          <p:nvPr/>
        </p:nvSpPr>
        <p:spPr>
          <a:xfrm>
            <a:off x="4962331" y="2254782"/>
            <a:ext cx="2687981" cy="198178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lvl="0" defTabSz="914400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信誉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楼杯“好商品营销推广策划大赛”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iŝḷíḓe"/>
          <p:cNvSpPr txBox="1"/>
          <p:nvPr/>
        </p:nvSpPr>
        <p:spPr>
          <a:xfrm>
            <a:off x="4962333" y="3392556"/>
            <a:ext cx="2687981" cy="241102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帮</a:t>
            </a:r>
            <a:r>
              <a:rPr lang="zh-CN" altLang="en-US" sz="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学生梳理心智模式或通过游戏体验体会团队角色扮演</a:t>
            </a:r>
            <a:endParaRPr lang="zh-CN" altLang="en-US" sz="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íṥľiḍê"/>
          <p:cNvSpPr/>
          <p:nvPr/>
        </p:nvSpPr>
        <p:spPr>
          <a:xfrm>
            <a:off x="4962331" y="3076858"/>
            <a:ext cx="2687981" cy="198178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lvl="0" defTabSz="914400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拓展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训练之心智模式或团队角色扮演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işḻide"/>
          <p:cNvSpPr txBox="1"/>
          <p:nvPr/>
        </p:nvSpPr>
        <p:spPr>
          <a:xfrm>
            <a:off x="4962333" y="4200433"/>
            <a:ext cx="2687981" cy="241102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zh-CN" dirty="0"/>
              <a:t>互享收获让收获价值更大化</a:t>
            </a:r>
            <a:endParaRPr lang="zh-CN" altLang="en-US" dirty="0"/>
          </a:p>
        </p:txBody>
      </p:sp>
      <p:sp>
        <p:nvSpPr>
          <p:cNvPr id="19" name="íŝ1îḋe"/>
          <p:cNvSpPr/>
          <p:nvPr/>
        </p:nvSpPr>
        <p:spPr>
          <a:xfrm>
            <a:off x="4962334" y="4002255"/>
            <a:ext cx="2687981" cy="198178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defTabSz="914400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结业总结分享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íSḻiḍé"/>
          <p:cNvSpPr/>
          <p:nvPr/>
        </p:nvSpPr>
        <p:spPr>
          <a:xfrm flipH="1">
            <a:off x="1203887" y="1392965"/>
            <a:ext cx="3393956" cy="808421"/>
          </a:xfrm>
          <a:prstGeom prst="roundRect">
            <a:avLst/>
          </a:prstGeom>
          <a:solidFill>
            <a:srgbClr val="7F7F7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53" name="i$ḷïḍe"/>
          <p:cNvSpPr/>
          <p:nvPr/>
        </p:nvSpPr>
        <p:spPr>
          <a:xfrm flipH="1">
            <a:off x="1050206" y="2192171"/>
            <a:ext cx="3547635" cy="808421"/>
          </a:xfrm>
          <a:prstGeom prst="roundRect">
            <a:avLst/>
          </a:prstGeom>
          <a:solidFill>
            <a:srgbClr val="5B9BD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54" name="ï$ḷíḓè"/>
          <p:cNvSpPr/>
          <p:nvPr/>
        </p:nvSpPr>
        <p:spPr>
          <a:xfrm flipH="1">
            <a:off x="1203885" y="2991376"/>
            <a:ext cx="3393959" cy="808421"/>
          </a:xfrm>
          <a:prstGeom prst="roundRect">
            <a:avLst/>
          </a:prstGeom>
          <a:solidFill>
            <a:srgbClr val="7F7F7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55" name="íṣliḍê"/>
          <p:cNvSpPr/>
          <p:nvPr/>
        </p:nvSpPr>
        <p:spPr>
          <a:xfrm flipH="1">
            <a:off x="1402935" y="3790580"/>
            <a:ext cx="3194909" cy="808421"/>
          </a:xfrm>
          <a:prstGeom prst="roundRect">
            <a:avLst/>
          </a:prstGeom>
          <a:solidFill>
            <a:srgbClr val="5B9BD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56" name="ïšļîḑè"/>
          <p:cNvSpPr/>
          <p:nvPr/>
        </p:nvSpPr>
        <p:spPr>
          <a:xfrm flipH="1" flipV="1">
            <a:off x="4306826" y="1392966"/>
            <a:ext cx="561637" cy="567319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/>
          </a:p>
        </p:txBody>
      </p:sp>
      <p:sp>
        <p:nvSpPr>
          <p:cNvPr id="57" name="iśḻíḓé"/>
          <p:cNvSpPr/>
          <p:nvPr/>
        </p:nvSpPr>
        <p:spPr>
          <a:xfrm flipH="1" flipV="1">
            <a:off x="4244246" y="1734938"/>
            <a:ext cx="686797" cy="2898256"/>
          </a:xfrm>
          <a:custGeom>
            <a:avLst/>
            <a:gdLst>
              <a:gd name="connsiteX0" fmla="*/ 354791 w 999835"/>
              <a:gd name="connsiteY0" fmla="*/ 3600859 h 3600859"/>
              <a:gd name="connsiteX1" fmla="*/ 645044 w 999835"/>
              <a:gd name="connsiteY1" fmla="*/ 3600859 h 3600859"/>
              <a:gd name="connsiteX2" fmla="*/ 999835 w 999835"/>
              <a:gd name="connsiteY2" fmla="*/ 511009 h 3600859"/>
              <a:gd name="connsiteX3" fmla="*/ 999835 w 999835"/>
              <a:gd name="connsiteY3" fmla="*/ 511009 h 3600859"/>
              <a:gd name="connsiteX4" fmla="*/ 999835 w 999835"/>
              <a:gd name="connsiteY4" fmla="*/ 511009 h 3600859"/>
              <a:gd name="connsiteX5" fmla="*/ 999835 w 999835"/>
              <a:gd name="connsiteY5" fmla="*/ 511007 h 3600859"/>
              <a:gd name="connsiteX6" fmla="*/ 999833 w 999835"/>
              <a:gd name="connsiteY6" fmla="*/ 511007 h 3600859"/>
              <a:gd name="connsiteX7" fmla="*/ 499918 w 999835"/>
              <a:gd name="connsiteY7" fmla="*/ 0 h 3600859"/>
              <a:gd name="connsiteX8" fmla="*/ 2 w 999835"/>
              <a:gd name="connsiteY8" fmla="*/ 511007 h 3600859"/>
              <a:gd name="connsiteX9" fmla="*/ 0 w 999835"/>
              <a:gd name="connsiteY9" fmla="*/ 511007 h 3600859"/>
              <a:gd name="connsiteX10" fmla="*/ 0 w 999835"/>
              <a:gd name="connsiteY10" fmla="*/ 511009 h 3600859"/>
              <a:gd name="connsiteX11" fmla="*/ 0 w 999835"/>
              <a:gd name="connsiteY11" fmla="*/ 511009 h 3600859"/>
              <a:gd name="connsiteX12" fmla="*/ 0 w 999835"/>
              <a:gd name="connsiteY12" fmla="*/ 511009 h 36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9835" h="3600859">
                <a:moveTo>
                  <a:pt x="354791" y="3600859"/>
                </a:moveTo>
                <a:lnTo>
                  <a:pt x="645044" y="3600859"/>
                </a:lnTo>
                <a:lnTo>
                  <a:pt x="999835" y="511009"/>
                </a:lnTo>
                <a:lnTo>
                  <a:pt x="999835" y="511009"/>
                </a:lnTo>
                <a:lnTo>
                  <a:pt x="999835" y="511009"/>
                </a:lnTo>
                <a:lnTo>
                  <a:pt x="999835" y="511007"/>
                </a:lnTo>
                <a:lnTo>
                  <a:pt x="999833" y="511007"/>
                </a:lnTo>
                <a:lnTo>
                  <a:pt x="499918" y="0"/>
                </a:lnTo>
                <a:lnTo>
                  <a:pt x="2" y="511007"/>
                </a:lnTo>
                <a:lnTo>
                  <a:pt x="0" y="511007"/>
                </a:lnTo>
                <a:lnTo>
                  <a:pt x="0" y="511009"/>
                </a:lnTo>
                <a:lnTo>
                  <a:pt x="0" y="511009"/>
                </a:lnTo>
                <a:lnTo>
                  <a:pt x="0" y="5110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</a:p>
        </p:txBody>
      </p:sp>
      <p:sp>
        <p:nvSpPr>
          <p:cNvPr id="72" name="iš1íḓe"/>
          <p:cNvSpPr txBox="1"/>
          <p:nvPr/>
        </p:nvSpPr>
        <p:spPr>
          <a:xfrm flipH="1">
            <a:off x="1493687" y="1775714"/>
            <a:ext cx="2687982" cy="241101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通过解析信誉楼，帮助学生梳理更清晰的择业</a:t>
            </a:r>
            <a:r>
              <a:rPr lang="zh-CN" altLang="en-US" sz="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思路</a:t>
            </a:r>
            <a:endParaRPr lang="en-US" altLang="zh-CN" sz="800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看什么，如何看</a:t>
            </a:r>
            <a:r>
              <a:rPr lang="zh-CN" altLang="en-US" sz="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3" name="iśḷiďê"/>
          <p:cNvSpPr/>
          <p:nvPr/>
        </p:nvSpPr>
        <p:spPr>
          <a:xfrm flipH="1">
            <a:off x="2027704" y="1464263"/>
            <a:ext cx="1872000" cy="198177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lvl="0" algn="ctr" defTabSz="914400"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以解析信誉楼为例谈择业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íśḷiďe"/>
          <p:cNvSpPr txBox="1"/>
          <p:nvPr/>
        </p:nvSpPr>
        <p:spPr>
          <a:xfrm flipH="1">
            <a:off x="1050213" y="2584135"/>
            <a:ext cx="3131458" cy="241101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现身说法：如何为择业做准备、做选择、如何得到赏识</a:t>
            </a:r>
            <a:r>
              <a:rPr lang="zh-CN" altLang="en-US" sz="8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" name="íśļïḋé"/>
          <p:cNvSpPr/>
          <p:nvPr/>
        </p:nvSpPr>
        <p:spPr>
          <a:xfrm flipH="1">
            <a:off x="1925511" y="2259696"/>
            <a:ext cx="2016000" cy="198178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lvl="0" defTabSz="914400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信誉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楼在职学长学姐榜样</a:t>
            </a: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说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íṥľiḍê"/>
          <p:cNvSpPr/>
          <p:nvPr/>
        </p:nvSpPr>
        <p:spPr>
          <a:xfrm flipH="1">
            <a:off x="1601511" y="3225873"/>
            <a:ext cx="2340000" cy="198179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lvl="0" defTabSz="914400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成功人生做准备之认知及定位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íŝ1îḋe"/>
          <p:cNvSpPr/>
          <p:nvPr/>
        </p:nvSpPr>
        <p:spPr>
          <a:xfrm flipH="1">
            <a:off x="1559704" y="4015862"/>
            <a:ext cx="2340000" cy="198178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lvl="0" defTabSz="914400"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成功人生做准备品格之“用心”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5" name="组合 74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76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2932541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03.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信誉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楼精英班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78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9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0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83" name="圆角矩形 82"/>
          <p:cNvSpPr/>
          <p:nvPr/>
        </p:nvSpPr>
        <p:spPr>
          <a:xfrm>
            <a:off x="544805" y="588092"/>
            <a:ext cx="1188000" cy="459700"/>
          </a:xfrm>
          <a:prstGeom prst="roundRect">
            <a:avLst>
              <a:gd name="adj" fmla="val 5956"/>
            </a:avLst>
          </a:prstGeom>
          <a:solidFill>
            <a:srgbClr val="44546A"/>
          </a:solidFill>
        </p:spPr>
        <p:txBody>
          <a:bodyPr wrap="square" anchor="ctr">
            <a:spAutoFit/>
          </a:bodyPr>
          <a:lstStyle/>
          <a:p>
            <a:pPr marL="214630" indent="-214630" algn="ctr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安排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790252" y="4867692"/>
            <a:ext cx="34701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5" dirty="0" smtClean="0"/>
              <a:t>13</a:t>
            </a:r>
            <a:endParaRPr lang="zh-CN" altLang="en-US" sz="1015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6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3038153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04.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 学而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思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精英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8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pic>
        <p:nvPicPr>
          <p:cNvPr id="18" name="图片 17" descr="74df1e6162e5844fa0bfa3bf97e10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620000"/>
            <a:ext cx="2159693" cy="32400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671888" y="2085838"/>
            <a:ext cx="3744000" cy="230832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学而思网校北部大区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经理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有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过多次大规模招聘项目经验，高校资深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讲师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全国范围内进行招聘工作宣讲，宣讲场次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100</a:t>
            </a:r>
            <a:r>
              <a:rPr lang="en-US" altLang="zh-CN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进行过南京大学、南京理工大学等学校专场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培训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多年从事在线教育，对教育发展深入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了解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擅长专业案例分析，以专业性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见长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790252" y="4867692"/>
            <a:ext cx="34701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5" dirty="0" smtClean="0"/>
              <a:t>14</a:t>
            </a:r>
            <a:endParaRPr lang="zh-CN" altLang="en-US" sz="1015" dirty="0"/>
          </a:p>
        </p:txBody>
      </p:sp>
      <p:sp>
        <p:nvSpPr>
          <p:cNvPr id="14" name="矩形 13"/>
          <p:cNvSpPr/>
          <p:nvPr/>
        </p:nvSpPr>
        <p:spPr>
          <a:xfrm>
            <a:off x="539750" y="720000"/>
            <a:ext cx="237600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侧重行业</a:t>
            </a: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：培训教育方向</a:t>
            </a:r>
            <a:endParaRPr lang="zh-CN" altLang="en-US" sz="1400" dirty="0" smtClean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授课教师：</a:t>
            </a: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刘</a:t>
            </a: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  通</a:t>
            </a:r>
            <a:endParaRPr lang="en-US" altLang="zh-CN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c334034c154e132a29c1045cb9cfc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619999"/>
            <a:ext cx="2159791" cy="3240000"/>
          </a:xfrm>
          <a:prstGeom prst="rect">
            <a:avLst/>
          </a:prstGeom>
        </p:spPr>
      </p:pic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6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3038153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04.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 学而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思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精英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8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40000" y="720000"/>
            <a:ext cx="2376000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授课教师：孔晨栋</a:t>
            </a:r>
            <a:endParaRPr lang="en-US" altLang="zh-CN" sz="1400" dirty="0" smtClean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1888" y="2270503"/>
            <a:ext cx="3888000" cy="193899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学而思网校石家庄校企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负责人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拥有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江苏、河北、山西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等地的招聘经历，经验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丰富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接触高校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40+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，跟校方多次联合举办过校企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进行过上百场校园宣讲，风格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通俗易懂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投身教育行业多年，对岗位，发展有着一定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理解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90252" y="4867692"/>
            <a:ext cx="34701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5" dirty="0" smtClean="0"/>
              <a:t>15</a:t>
            </a:r>
            <a:endParaRPr lang="zh-CN" altLang="en-US" sz="10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a1774293c9e1b33044aad6578a1b3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1620000"/>
            <a:ext cx="2159830" cy="3240000"/>
          </a:xfrm>
          <a:prstGeom prst="rect">
            <a:avLst/>
          </a:prstGeom>
        </p:spPr>
      </p:pic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6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3038153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04.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 学而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思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精英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8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40000" y="720000"/>
            <a:ext cx="2376000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授课教师：史莉莉</a:t>
            </a:r>
            <a:endParaRPr lang="en-US" altLang="zh-CN" sz="1400" dirty="0" smtClean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1888" y="2085838"/>
            <a:ext cx="4176000" cy="230832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学而思网校冀南地区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负责人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面试千余人，对面试有独到的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见解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各地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负责宣讲招聘，经验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丰富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从事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多年在线教育行业，对在线教育行业有深刻的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了解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曾多次参加国内各大高校就业活动，作为主讲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嘉宾</a:t>
            </a:r>
            <a:endParaRPr lang="en-US" altLang="zh-CN" sz="12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就业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讲解深入浅出，将内容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实例化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90252" y="4867692"/>
            <a:ext cx="34701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5" dirty="0" smtClean="0"/>
              <a:t>16</a:t>
            </a:r>
            <a:endParaRPr lang="zh-CN" altLang="en-US" sz="10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l="7033" r="8619"/>
          <a:stretch>
            <a:fillRect/>
          </a:stretch>
        </p:blipFill>
        <p:spPr>
          <a:xfrm>
            <a:off x="539750" y="1620000"/>
            <a:ext cx="2160000" cy="3240000"/>
          </a:xfrm>
          <a:prstGeom prst="rect">
            <a:avLst/>
          </a:prstGeom>
        </p:spPr>
      </p:pic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6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3038153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04.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 学而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思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精英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8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40000" y="720000"/>
            <a:ext cx="2376000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教师：</a:t>
            </a: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赵佩璇</a:t>
            </a:r>
            <a:endParaRPr lang="zh-CN" altLang="en-US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1888" y="2270504"/>
            <a:ext cx="3420000" cy="193899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学而思网校沧州、邢台等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市招聘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负责人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进行过上百场宣讲，经验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丰富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多年从事招聘工作，面试千余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人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多年从事在线教育，对于在线教育了解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深入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就业课程讲解充满趣味性，内容多样且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丰富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90252" y="4867692"/>
            <a:ext cx="34701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5" dirty="0" smtClean="0"/>
              <a:t>17</a:t>
            </a:r>
            <a:endParaRPr lang="zh-CN" altLang="en-US" sz="10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49" y="1619999"/>
            <a:ext cx="2160382" cy="3240000"/>
          </a:xfrm>
          <a:prstGeom prst="rect">
            <a:avLst/>
          </a:prstGeom>
        </p:spPr>
      </p:pic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6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3038153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04.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 学而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思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精英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8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40000" y="720000"/>
            <a:ext cx="2376000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教师：</a:t>
            </a: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骆经宇</a:t>
            </a:r>
            <a:endParaRPr lang="zh-CN" altLang="en-US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1888" y="2270503"/>
            <a:ext cx="3600000" cy="193899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学而思网校冀北招聘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负责人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进行过百余场宣讲会，经验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丰富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曾在多所高校进行就业课程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指导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为人亲切友善，授课风格幽默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有趣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投身于教育行业多年，对在线教育有深入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90252" y="4867692"/>
            <a:ext cx="34701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5" dirty="0" smtClean="0"/>
              <a:t>18</a:t>
            </a:r>
            <a:endParaRPr lang="zh-CN" altLang="en-US" sz="10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5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3038153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04.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 学而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思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精英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7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grpSp>
        <p:nvGrpSpPr>
          <p:cNvPr id="16" name="组合 1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522837" y="1323487"/>
            <a:ext cx="8117651" cy="2779547"/>
            <a:chOff x="697116" y="1764653"/>
            <a:chExt cx="10823536" cy="3706060"/>
          </a:xfrm>
        </p:grpSpPr>
        <p:sp>
          <p:nvSpPr>
            <p:cNvPr id="17" name="iṧḷîḍe"/>
            <p:cNvSpPr/>
            <p:nvPr/>
          </p:nvSpPr>
          <p:spPr>
            <a:xfrm>
              <a:off x="4439854" y="1963634"/>
              <a:ext cx="3308098" cy="3308098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îSļîďe"/>
            <p:cNvSpPr/>
            <p:nvPr/>
          </p:nvSpPr>
          <p:spPr>
            <a:xfrm>
              <a:off x="4858737" y="2382516"/>
              <a:ext cx="2470333" cy="2470332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iSlïde"/>
            <p:cNvSpPr/>
            <p:nvPr/>
          </p:nvSpPr>
          <p:spPr>
            <a:xfrm>
              <a:off x="5256137" y="2779917"/>
              <a:ext cx="1675529" cy="1675528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1" name="îş1íḑe"/>
            <p:cNvGrpSpPr/>
            <p:nvPr/>
          </p:nvGrpSpPr>
          <p:grpSpPr>
            <a:xfrm>
              <a:off x="5252267" y="2921723"/>
              <a:ext cx="1683270" cy="1315721"/>
              <a:chOff x="5252267" y="2921723"/>
              <a:chExt cx="1683270" cy="1315721"/>
            </a:xfrm>
          </p:grpSpPr>
          <p:sp>
            <p:nvSpPr>
              <p:cNvPr id="72" name="îṧļîḑê"/>
              <p:cNvSpPr/>
              <p:nvPr/>
            </p:nvSpPr>
            <p:spPr>
              <a:xfrm>
                <a:off x="5745012" y="3109400"/>
                <a:ext cx="679669" cy="67966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íṡļíḋè"/>
              <p:cNvSpPr/>
              <p:nvPr/>
            </p:nvSpPr>
            <p:spPr bwMode="auto">
              <a:xfrm>
                <a:off x="6085531" y="3605837"/>
                <a:ext cx="358418" cy="631607"/>
              </a:xfrm>
              <a:custGeom>
                <a:avLst/>
                <a:gdLst>
                  <a:gd name="T0" fmla="*/ 149 w 199"/>
                  <a:gd name="T1" fmla="*/ 350 h 350"/>
                  <a:gd name="T2" fmla="*/ 150 w 199"/>
                  <a:gd name="T3" fmla="*/ 189 h 350"/>
                  <a:gd name="T4" fmla="*/ 199 w 199"/>
                  <a:gd name="T5" fmla="*/ 56 h 350"/>
                  <a:gd name="T6" fmla="*/ 90 w 199"/>
                  <a:gd name="T7" fmla="*/ 0 h 350"/>
                  <a:gd name="T8" fmla="*/ 30 w 199"/>
                  <a:gd name="T9" fmla="*/ 0 h 350"/>
                  <a:gd name="T10" fmla="*/ 0 w 199"/>
                  <a:gd name="T11" fmla="*/ 0 h 350"/>
                  <a:gd name="T12" fmla="*/ 0 w 199"/>
                  <a:gd name="T13" fmla="*/ 350 h 350"/>
                  <a:gd name="T14" fmla="*/ 149 w 199"/>
                  <a:gd name="T15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350">
                    <a:moveTo>
                      <a:pt x="149" y="350"/>
                    </a:moveTo>
                    <a:cubicBezTo>
                      <a:pt x="150" y="189"/>
                      <a:pt x="150" y="189"/>
                      <a:pt x="150" y="189"/>
                    </a:cubicBezTo>
                    <a:cubicBezTo>
                      <a:pt x="199" y="56"/>
                      <a:pt x="199" y="56"/>
                      <a:pt x="199" y="56"/>
                    </a:cubicBezTo>
                    <a:cubicBezTo>
                      <a:pt x="179" y="35"/>
                      <a:pt x="146" y="18"/>
                      <a:pt x="9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50"/>
                      <a:pt x="0" y="350"/>
                      <a:pt x="0" y="350"/>
                    </a:cubicBezTo>
                    <a:lnTo>
                      <a:pt x="149" y="35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ïṡliḓè"/>
              <p:cNvSpPr/>
              <p:nvPr/>
            </p:nvSpPr>
            <p:spPr bwMode="auto">
              <a:xfrm>
                <a:off x="6269686" y="3678129"/>
                <a:ext cx="303628" cy="474847"/>
              </a:xfrm>
              <a:custGeom>
                <a:avLst/>
                <a:gdLst>
                  <a:gd name="T0" fmla="*/ 4 w 169"/>
                  <a:gd name="T1" fmla="*/ 15 h 263"/>
                  <a:gd name="T2" fmla="*/ 8 w 169"/>
                  <a:gd name="T3" fmla="*/ 14 h 263"/>
                  <a:gd name="T4" fmla="*/ 13 w 169"/>
                  <a:gd name="T5" fmla="*/ 12 h 263"/>
                  <a:gd name="T6" fmla="*/ 13 w 169"/>
                  <a:gd name="T7" fmla="*/ 12 h 263"/>
                  <a:gd name="T8" fmla="*/ 53 w 169"/>
                  <a:gd name="T9" fmla="*/ 2 h 263"/>
                  <a:gd name="T10" fmla="*/ 84 w 169"/>
                  <a:gd name="T11" fmla="*/ 6 h 263"/>
                  <a:gd name="T12" fmla="*/ 104 w 169"/>
                  <a:gd name="T13" fmla="*/ 27 h 263"/>
                  <a:gd name="T14" fmla="*/ 120 w 169"/>
                  <a:gd name="T15" fmla="*/ 74 h 263"/>
                  <a:gd name="T16" fmla="*/ 119 w 169"/>
                  <a:gd name="T17" fmla="*/ 74 h 263"/>
                  <a:gd name="T18" fmla="*/ 162 w 169"/>
                  <a:gd name="T19" fmla="*/ 204 h 263"/>
                  <a:gd name="T20" fmla="*/ 129 w 169"/>
                  <a:gd name="T21" fmla="*/ 257 h 263"/>
                  <a:gd name="T22" fmla="*/ 129 w 169"/>
                  <a:gd name="T23" fmla="*/ 257 h 263"/>
                  <a:gd name="T24" fmla="*/ 69 w 169"/>
                  <a:gd name="T25" fmla="*/ 227 h 263"/>
                  <a:gd name="T26" fmla="*/ 0 w 169"/>
                  <a:gd name="T27" fmla="*/ 16 h 263"/>
                  <a:gd name="T28" fmla="*/ 4 w 169"/>
                  <a:gd name="T29" fmla="*/ 1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9" h="263">
                    <a:moveTo>
                      <a:pt x="4" y="15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64" y="0"/>
                      <a:pt x="74" y="2"/>
                      <a:pt x="84" y="6"/>
                    </a:cubicBezTo>
                    <a:cubicBezTo>
                      <a:pt x="94" y="11"/>
                      <a:pt x="101" y="17"/>
                      <a:pt x="104" y="27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19" y="74"/>
                      <a:pt x="119" y="74"/>
                      <a:pt x="119" y="74"/>
                    </a:cubicBezTo>
                    <a:cubicBezTo>
                      <a:pt x="162" y="204"/>
                      <a:pt x="162" y="204"/>
                      <a:pt x="162" y="204"/>
                    </a:cubicBezTo>
                    <a:cubicBezTo>
                      <a:pt x="169" y="226"/>
                      <a:pt x="155" y="250"/>
                      <a:pt x="129" y="257"/>
                    </a:cubicBezTo>
                    <a:cubicBezTo>
                      <a:pt x="129" y="257"/>
                      <a:pt x="129" y="257"/>
                      <a:pt x="129" y="257"/>
                    </a:cubicBezTo>
                    <a:cubicBezTo>
                      <a:pt x="104" y="263"/>
                      <a:pt x="77" y="250"/>
                      <a:pt x="69" y="22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5"/>
                      <a:pt x="4" y="15"/>
                      <a:pt x="4" y="15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îṥľíďê"/>
              <p:cNvSpPr/>
              <p:nvPr/>
            </p:nvSpPr>
            <p:spPr bwMode="auto">
              <a:xfrm>
                <a:off x="6380788" y="3936099"/>
                <a:ext cx="379725" cy="211550"/>
              </a:xfrm>
              <a:custGeom>
                <a:avLst/>
                <a:gdLst>
                  <a:gd name="T0" fmla="*/ 1 w 211"/>
                  <a:gd name="T1" fmla="*/ 31 h 117"/>
                  <a:gd name="T2" fmla="*/ 1 w 211"/>
                  <a:gd name="T3" fmla="*/ 35 h 117"/>
                  <a:gd name="T4" fmla="*/ 2 w 211"/>
                  <a:gd name="T5" fmla="*/ 40 h 117"/>
                  <a:gd name="T6" fmla="*/ 2 w 211"/>
                  <a:gd name="T7" fmla="*/ 40 h 117"/>
                  <a:gd name="T8" fmla="*/ 8 w 211"/>
                  <a:gd name="T9" fmla="*/ 80 h 117"/>
                  <a:gd name="T10" fmla="*/ 24 w 211"/>
                  <a:gd name="T11" fmla="*/ 106 h 117"/>
                  <a:gd name="T12" fmla="*/ 51 w 211"/>
                  <a:gd name="T13" fmla="*/ 116 h 117"/>
                  <a:gd name="T14" fmla="*/ 100 w 211"/>
                  <a:gd name="T15" fmla="*/ 109 h 117"/>
                  <a:gd name="T16" fmla="*/ 100 w 211"/>
                  <a:gd name="T17" fmla="*/ 109 h 117"/>
                  <a:gd name="T18" fmla="*/ 211 w 211"/>
                  <a:gd name="T19" fmla="*/ 94 h 117"/>
                  <a:gd name="T20" fmla="*/ 194 w 211"/>
                  <a:gd name="T21" fmla="*/ 0 h 117"/>
                  <a:gd name="T22" fmla="*/ 0 w 211"/>
                  <a:gd name="T23" fmla="*/ 26 h 117"/>
                  <a:gd name="T24" fmla="*/ 1 w 211"/>
                  <a:gd name="T25" fmla="*/ 3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" h="117">
                    <a:moveTo>
                      <a:pt x="1" y="31"/>
                    </a:moveTo>
                    <a:cubicBezTo>
                      <a:pt x="1" y="35"/>
                      <a:pt x="1" y="35"/>
                      <a:pt x="1" y="35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11" y="91"/>
                      <a:pt x="16" y="100"/>
                      <a:pt x="24" y="106"/>
                    </a:cubicBezTo>
                    <a:cubicBezTo>
                      <a:pt x="32" y="114"/>
                      <a:pt x="40" y="117"/>
                      <a:pt x="51" y="116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211" y="94"/>
                      <a:pt x="211" y="94"/>
                      <a:pt x="211" y="94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îŝlíďé"/>
              <p:cNvSpPr/>
              <p:nvPr/>
            </p:nvSpPr>
            <p:spPr bwMode="auto">
              <a:xfrm>
                <a:off x="6089336" y="2921723"/>
                <a:ext cx="307432" cy="642261"/>
              </a:xfrm>
              <a:custGeom>
                <a:avLst/>
                <a:gdLst>
                  <a:gd name="T0" fmla="*/ 0 w 171"/>
                  <a:gd name="T1" fmla="*/ 356 h 356"/>
                  <a:gd name="T2" fmla="*/ 156 w 171"/>
                  <a:gd name="T3" fmla="*/ 203 h 356"/>
                  <a:gd name="T4" fmla="*/ 150 w 171"/>
                  <a:gd name="T5" fmla="*/ 59 h 356"/>
                  <a:gd name="T6" fmla="*/ 0 w 171"/>
                  <a:gd name="T7" fmla="*/ 0 h 356"/>
                  <a:gd name="T8" fmla="*/ 0 w 171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56">
                    <a:moveTo>
                      <a:pt x="0" y="356"/>
                    </a:moveTo>
                    <a:cubicBezTo>
                      <a:pt x="69" y="348"/>
                      <a:pt x="135" y="294"/>
                      <a:pt x="156" y="203"/>
                    </a:cubicBezTo>
                    <a:cubicBezTo>
                      <a:pt x="169" y="145"/>
                      <a:pt x="171" y="93"/>
                      <a:pt x="150" y="59"/>
                    </a:cubicBezTo>
                    <a:cubicBezTo>
                      <a:pt x="122" y="11"/>
                      <a:pt x="59" y="1"/>
                      <a:pt x="0" y="0"/>
                    </a:cubicBezTo>
                    <a:lnTo>
                      <a:pt x="0" y="356"/>
                    </a:ln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ïşļíḍê"/>
              <p:cNvSpPr/>
              <p:nvPr/>
            </p:nvSpPr>
            <p:spPr bwMode="auto">
              <a:xfrm>
                <a:off x="5743855" y="3605837"/>
                <a:ext cx="358418" cy="631607"/>
              </a:xfrm>
              <a:custGeom>
                <a:avLst/>
                <a:gdLst>
                  <a:gd name="T0" fmla="*/ 51 w 199"/>
                  <a:gd name="T1" fmla="*/ 350 h 350"/>
                  <a:gd name="T2" fmla="*/ 49 w 199"/>
                  <a:gd name="T3" fmla="*/ 189 h 350"/>
                  <a:gd name="T4" fmla="*/ 0 w 199"/>
                  <a:gd name="T5" fmla="*/ 56 h 350"/>
                  <a:gd name="T6" fmla="*/ 109 w 199"/>
                  <a:gd name="T7" fmla="*/ 0 h 350"/>
                  <a:gd name="T8" fmla="*/ 170 w 199"/>
                  <a:gd name="T9" fmla="*/ 0 h 350"/>
                  <a:gd name="T10" fmla="*/ 199 w 199"/>
                  <a:gd name="T11" fmla="*/ 0 h 350"/>
                  <a:gd name="T12" fmla="*/ 199 w 199"/>
                  <a:gd name="T13" fmla="*/ 350 h 350"/>
                  <a:gd name="T14" fmla="*/ 51 w 199"/>
                  <a:gd name="T15" fmla="*/ 35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350">
                    <a:moveTo>
                      <a:pt x="51" y="350"/>
                    </a:moveTo>
                    <a:cubicBezTo>
                      <a:pt x="49" y="189"/>
                      <a:pt x="49" y="189"/>
                      <a:pt x="49" y="18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0" y="35"/>
                      <a:pt x="54" y="18"/>
                      <a:pt x="109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99" y="0"/>
                      <a:pt x="199" y="0"/>
                      <a:pt x="199" y="0"/>
                    </a:cubicBezTo>
                    <a:cubicBezTo>
                      <a:pt x="199" y="350"/>
                      <a:pt x="199" y="350"/>
                      <a:pt x="199" y="350"/>
                    </a:cubicBezTo>
                    <a:lnTo>
                      <a:pt x="51" y="35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iṥlïḋe"/>
              <p:cNvSpPr/>
              <p:nvPr/>
            </p:nvSpPr>
            <p:spPr bwMode="auto">
              <a:xfrm>
                <a:off x="5941708" y="3488648"/>
                <a:ext cx="302106" cy="535724"/>
              </a:xfrm>
              <a:custGeom>
                <a:avLst/>
                <a:gdLst>
                  <a:gd name="T0" fmla="*/ 397 w 397"/>
                  <a:gd name="T1" fmla="*/ 154 h 704"/>
                  <a:gd name="T2" fmla="*/ 203 w 397"/>
                  <a:gd name="T3" fmla="*/ 704 h 704"/>
                  <a:gd name="T4" fmla="*/ 0 w 397"/>
                  <a:gd name="T5" fmla="*/ 154 h 704"/>
                  <a:gd name="T6" fmla="*/ 71 w 397"/>
                  <a:gd name="T7" fmla="*/ 152 h 704"/>
                  <a:gd name="T8" fmla="*/ 71 w 397"/>
                  <a:gd name="T9" fmla="*/ 0 h 704"/>
                  <a:gd name="T10" fmla="*/ 331 w 397"/>
                  <a:gd name="T11" fmla="*/ 0 h 704"/>
                  <a:gd name="T12" fmla="*/ 331 w 397"/>
                  <a:gd name="T13" fmla="*/ 152 h 704"/>
                  <a:gd name="T14" fmla="*/ 397 w 397"/>
                  <a:gd name="T15" fmla="*/ 15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7" h="704">
                    <a:moveTo>
                      <a:pt x="397" y="154"/>
                    </a:moveTo>
                    <a:lnTo>
                      <a:pt x="203" y="704"/>
                    </a:lnTo>
                    <a:lnTo>
                      <a:pt x="0" y="154"/>
                    </a:lnTo>
                    <a:lnTo>
                      <a:pt x="71" y="152"/>
                    </a:lnTo>
                    <a:lnTo>
                      <a:pt x="71" y="0"/>
                    </a:lnTo>
                    <a:lnTo>
                      <a:pt x="331" y="0"/>
                    </a:lnTo>
                    <a:lnTo>
                      <a:pt x="331" y="152"/>
                    </a:lnTo>
                    <a:lnTo>
                      <a:pt x="397" y="15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î$ḷiďé"/>
              <p:cNvSpPr/>
              <p:nvPr/>
            </p:nvSpPr>
            <p:spPr bwMode="auto">
              <a:xfrm>
                <a:off x="5988888" y="3488648"/>
                <a:ext cx="208506" cy="176545"/>
              </a:xfrm>
              <a:custGeom>
                <a:avLst/>
                <a:gdLst>
                  <a:gd name="T0" fmla="*/ 0 w 116"/>
                  <a:gd name="T1" fmla="*/ 64 h 98"/>
                  <a:gd name="T2" fmla="*/ 4 w 116"/>
                  <a:gd name="T3" fmla="*/ 64 h 98"/>
                  <a:gd name="T4" fmla="*/ 4 w 116"/>
                  <a:gd name="T5" fmla="*/ 0 h 98"/>
                  <a:gd name="T6" fmla="*/ 114 w 116"/>
                  <a:gd name="T7" fmla="*/ 0 h 98"/>
                  <a:gd name="T8" fmla="*/ 114 w 116"/>
                  <a:gd name="T9" fmla="*/ 64 h 98"/>
                  <a:gd name="T10" fmla="*/ 116 w 116"/>
                  <a:gd name="T11" fmla="*/ 64 h 98"/>
                  <a:gd name="T12" fmla="*/ 60 w 116"/>
                  <a:gd name="T13" fmla="*/ 98 h 98"/>
                  <a:gd name="T14" fmla="*/ 0 w 116"/>
                  <a:gd name="T15" fmla="*/ 6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98">
                    <a:moveTo>
                      <a:pt x="0" y="64"/>
                    </a:moveTo>
                    <a:cubicBezTo>
                      <a:pt x="4" y="64"/>
                      <a:pt x="4" y="64"/>
                      <a:pt x="4" y="6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03" y="81"/>
                      <a:pt x="83" y="98"/>
                      <a:pt x="60" y="98"/>
                    </a:cubicBezTo>
                    <a:cubicBezTo>
                      <a:pt x="36" y="98"/>
                      <a:pt x="14" y="81"/>
                      <a:pt x="0" y="64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ïşliḋé"/>
              <p:cNvSpPr/>
              <p:nvPr/>
            </p:nvSpPr>
            <p:spPr bwMode="auto">
              <a:xfrm>
                <a:off x="5995736" y="3488648"/>
                <a:ext cx="197853" cy="126321"/>
              </a:xfrm>
              <a:custGeom>
                <a:avLst/>
                <a:gdLst>
                  <a:gd name="T0" fmla="*/ 0 w 110"/>
                  <a:gd name="T1" fmla="*/ 62 h 70"/>
                  <a:gd name="T2" fmla="*/ 0 w 110"/>
                  <a:gd name="T3" fmla="*/ 0 h 70"/>
                  <a:gd name="T4" fmla="*/ 110 w 110"/>
                  <a:gd name="T5" fmla="*/ 0 h 70"/>
                  <a:gd name="T6" fmla="*/ 110 w 110"/>
                  <a:gd name="T7" fmla="*/ 62 h 70"/>
                  <a:gd name="T8" fmla="*/ 55 w 110"/>
                  <a:gd name="T9" fmla="*/ 70 h 70"/>
                  <a:gd name="T10" fmla="*/ 0 w 110"/>
                  <a:gd name="T11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0">
                    <a:moveTo>
                      <a:pt x="0" y="6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93" y="67"/>
                      <a:pt x="74" y="70"/>
                      <a:pt x="55" y="70"/>
                    </a:cubicBezTo>
                    <a:cubicBezTo>
                      <a:pt x="36" y="70"/>
                      <a:pt x="18" y="67"/>
                      <a:pt x="0" y="62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î$ḻîďê"/>
              <p:cNvSpPr/>
              <p:nvPr/>
            </p:nvSpPr>
            <p:spPr bwMode="auto">
              <a:xfrm>
                <a:off x="5969103" y="3488648"/>
                <a:ext cx="124039" cy="281560"/>
              </a:xfrm>
              <a:custGeom>
                <a:avLst/>
                <a:gdLst>
                  <a:gd name="T0" fmla="*/ 163 w 163"/>
                  <a:gd name="T1" fmla="*/ 370 h 370"/>
                  <a:gd name="T2" fmla="*/ 0 w 163"/>
                  <a:gd name="T3" fmla="*/ 154 h 370"/>
                  <a:gd name="T4" fmla="*/ 35 w 163"/>
                  <a:gd name="T5" fmla="*/ 152 h 370"/>
                  <a:gd name="T6" fmla="*/ 35 w 163"/>
                  <a:gd name="T7" fmla="*/ 0 h 370"/>
                  <a:gd name="T8" fmla="*/ 163 w 163"/>
                  <a:gd name="T9" fmla="*/ 0 h 370"/>
                  <a:gd name="T10" fmla="*/ 163 w 163"/>
                  <a:gd name="T11" fmla="*/ 37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370">
                    <a:moveTo>
                      <a:pt x="163" y="370"/>
                    </a:moveTo>
                    <a:lnTo>
                      <a:pt x="0" y="154"/>
                    </a:lnTo>
                    <a:lnTo>
                      <a:pt x="35" y="152"/>
                    </a:lnTo>
                    <a:lnTo>
                      <a:pt x="35" y="0"/>
                    </a:lnTo>
                    <a:lnTo>
                      <a:pt x="163" y="0"/>
                    </a:lnTo>
                    <a:lnTo>
                      <a:pt x="163" y="37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sľiḑè"/>
              <p:cNvSpPr/>
              <p:nvPr/>
            </p:nvSpPr>
            <p:spPr bwMode="auto">
              <a:xfrm>
                <a:off x="5988888" y="3488648"/>
                <a:ext cx="104253" cy="178829"/>
              </a:xfrm>
              <a:custGeom>
                <a:avLst/>
                <a:gdLst>
                  <a:gd name="T0" fmla="*/ 0 w 58"/>
                  <a:gd name="T1" fmla="*/ 64 h 99"/>
                  <a:gd name="T2" fmla="*/ 4 w 58"/>
                  <a:gd name="T3" fmla="*/ 64 h 99"/>
                  <a:gd name="T4" fmla="*/ 4 w 58"/>
                  <a:gd name="T5" fmla="*/ 0 h 99"/>
                  <a:gd name="T6" fmla="*/ 58 w 58"/>
                  <a:gd name="T7" fmla="*/ 0 h 99"/>
                  <a:gd name="T8" fmla="*/ 58 w 58"/>
                  <a:gd name="T9" fmla="*/ 98 h 99"/>
                  <a:gd name="T10" fmla="*/ 58 w 58"/>
                  <a:gd name="T11" fmla="*/ 98 h 99"/>
                  <a:gd name="T12" fmla="*/ 0 w 58"/>
                  <a:gd name="T13" fmla="*/ 6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99">
                    <a:moveTo>
                      <a:pt x="0" y="64"/>
                    </a:moveTo>
                    <a:cubicBezTo>
                      <a:pt x="4" y="64"/>
                      <a:pt x="4" y="64"/>
                      <a:pt x="4" y="6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35" y="99"/>
                      <a:pt x="14" y="81"/>
                      <a:pt x="0" y="64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îṡḻídè"/>
              <p:cNvSpPr/>
              <p:nvPr/>
            </p:nvSpPr>
            <p:spPr bwMode="auto">
              <a:xfrm>
                <a:off x="5995736" y="3488648"/>
                <a:ext cx="97404" cy="126321"/>
              </a:xfrm>
              <a:custGeom>
                <a:avLst/>
                <a:gdLst>
                  <a:gd name="T0" fmla="*/ 0 w 54"/>
                  <a:gd name="T1" fmla="*/ 62 h 70"/>
                  <a:gd name="T2" fmla="*/ 0 w 54"/>
                  <a:gd name="T3" fmla="*/ 0 h 70"/>
                  <a:gd name="T4" fmla="*/ 54 w 54"/>
                  <a:gd name="T5" fmla="*/ 0 h 70"/>
                  <a:gd name="T6" fmla="*/ 54 w 54"/>
                  <a:gd name="T7" fmla="*/ 70 h 70"/>
                  <a:gd name="T8" fmla="*/ 0 w 54"/>
                  <a:gd name="T9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0">
                    <a:moveTo>
                      <a:pt x="0" y="6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36" y="70"/>
                      <a:pt x="17" y="67"/>
                      <a:pt x="0" y="62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iŝlíḓé"/>
              <p:cNvSpPr/>
              <p:nvPr/>
            </p:nvSpPr>
            <p:spPr bwMode="auto">
              <a:xfrm>
                <a:off x="6014000" y="3665193"/>
                <a:ext cx="159804" cy="101210"/>
              </a:xfrm>
              <a:custGeom>
                <a:avLst/>
                <a:gdLst>
                  <a:gd name="T0" fmla="*/ 0 w 210"/>
                  <a:gd name="T1" fmla="*/ 26 h 133"/>
                  <a:gd name="T2" fmla="*/ 106 w 210"/>
                  <a:gd name="T3" fmla="*/ 133 h 133"/>
                  <a:gd name="T4" fmla="*/ 210 w 210"/>
                  <a:gd name="T5" fmla="*/ 22 h 133"/>
                  <a:gd name="T6" fmla="*/ 106 w 210"/>
                  <a:gd name="T7" fmla="*/ 0 h 133"/>
                  <a:gd name="T8" fmla="*/ 0 w 210"/>
                  <a:gd name="T9" fmla="*/ 2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33">
                    <a:moveTo>
                      <a:pt x="0" y="26"/>
                    </a:moveTo>
                    <a:lnTo>
                      <a:pt x="106" y="133"/>
                    </a:lnTo>
                    <a:lnTo>
                      <a:pt x="210" y="22"/>
                    </a:lnTo>
                    <a:lnTo>
                      <a:pt x="106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iṩḷîḍe"/>
              <p:cNvSpPr/>
              <p:nvPr/>
            </p:nvSpPr>
            <p:spPr bwMode="auto">
              <a:xfrm>
                <a:off x="6056614" y="3701720"/>
                <a:ext cx="73814" cy="340915"/>
              </a:xfrm>
              <a:custGeom>
                <a:avLst/>
                <a:gdLst>
                  <a:gd name="T0" fmla="*/ 0 w 97"/>
                  <a:gd name="T1" fmla="*/ 273 h 448"/>
                  <a:gd name="T2" fmla="*/ 50 w 97"/>
                  <a:gd name="T3" fmla="*/ 0 h 448"/>
                  <a:gd name="T4" fmla="*/ 97 w 97"/>
                  <a:gd name="T5" fmla="*/ 282 h 448"/>
                  <a:gd name="T6" fmla="*/ 52 w 97"/>
                  <a:gd name="T7" fmla="*/ 448 h 448"/>
                  <a:gd name="T8" fmla="*/ 0 w 97"/>
                  <a:gd name="T9" fmla="*/ 273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448">
                    <a:moveTo>
                      <a:pt x="0" y="273"/>
                    </a:moveTo>
                    <a:lnTo>
                      <a:pt x="50" y="0"/>
                    </a:lnTo>
                    <a:lnTo>
                      <a:pt x="97" y="282"/>
                    </a:lnTo>
                    <a:lnTo>
                      <a:pt x="52" y="448"/>
                    </a:lnTo>
                    <a:lnTo>
                      <a:pt x="0" y="273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íṧḷiḓe"/>
              <p:cNvSpPr/>
              <p:nvPr/>
            </p:nvSpPr>
            <p:spPr bwMode="auto">
              <a:xfrm>
                <a:off x="5788752" y="2921723"/>
                <a:ext cx="307432" cy="642261"/>
              </a:xfrm>
              <a:custGeom>
                <a:avLst/>
                <a:gdLst>
                  <a:gd name="T0" fmla="*/ 171 w 171"/>
                  <a:gd name="T1" fmla="*/ 356 h 356"/>
                  <a:gd name="T2" fmla="*/ 16 w 171"/>
                  <a:gd name="T3" fmla="*/ 203 h 356"/>
                  <a:gd name="T4" fmla="*/ 21 w 171"/>
                  <a:gd name="T5" fmla="*/ 59 h 356"/>
                  <a:gd name="T6" fmla="*/ 171 w 171"/>
                  <a:gd name="T7" fmla="*/ 0 h 356"/>
                  <a:gd name="T8" fmla="*/ 171 w 171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356">
                    <a:moveTo>
                      <a:pt x="171" y="356"/>
                    </a:moveTo>
                    <a:cubicBezTo>
                      <a:pt x="102" y="348"/>
                      <a:pt x="37" y="294"/>
                      <a:pt x="16" y="203"/>
                    </a:cubicBezTo>
                    <a:cubicBezTo>
                      <a:pt x="2" y="145"/>
                      <a:pt x="0" y="93"/>
                      <a:pt x="21" y="59"/>
                    </a:cubicBezTo>
                    <a:cubicBezTo>
                      <a:pt x="50" y="11"/>
                      <a:pt x="112" y="1"/>
                      <a:pt x="171" y="0"/>
                    </a:cubicBezTo>
                    <a:lnTo>
                      <a:pt x="171" y="356"/>
                    </a:ln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ïṡļíde"/>
              <p:cNvSpPr/>
              <p:nvPr/>
            </p:nvSpPr>
            <p:spPr bwMode="auto">
              <a:xfrm>
                <a:off x="5835172" y="3073157"/>
                <a:ext cx="509851" cy="610299"/>
              </a:xfrm>
              <a:custGeom>
                <a:avLst/>
                <a:gdLst>
                  <a:gd name="T0" fmla="*/ 142 w 283"/>
                  <a:gd name="T1" fmla="*/ 0 h 338"/>
                  <a:gd name="T2" fmla="*/ 151 w 283"/>
                  <a:gd name="T3" fmla="*/ 0 h 338"/>
                  <a:gd name="T4" fmla="*/ 246 w 283"/>
                  <a:gd name="T5" fmla="*/ 0 h 338"/>
                  <a:gd name="T6" fmla="*/ 253 w 283"/>
                  <a:gd name="T7" fmla="*/ 33 h 338"/>
                  <a:gd name="T8" fmla="*/ 282 w 283"/>
                  <a:gd name="T9" fmla="*/ 67 h 338"/>
                  <a:gd name="T10" fmla="*/ 282 w 283"/>
                  <a:gd name="T11" fmla="*/ 143 h 338"/>
                  <a:gd name="T12" fmla="*/ 3 w 283"/>
                  <a:gd name="T13" fmla="*/ 141 h 338"/>
                  <a:gd name="T14" fmla="*/ 4 w 283"/>
                  <a:gd name="T15" fmla="*/ 32 h 338"/>
                  <a:gd name="T16" fmla="*/ 25 w 283"/>
                  <a:gd name="T17" fmla="*/ 0 h 338"/>
                  <a:gd name="T18" fmla="*/ 133 w 283"/>
                  <a:gd name="T19" fmla="*/ 0 h 338"/>
                  <a:gd name="T20" fmla="*/ 142 w 283"/>
                  <a:gd name="T21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3" h="338">
                    <a:moveTo>
                      <a:pt x="142" y="0"/>
                    </a:moveTo>
                    <a:cubicBezTo>
                      <a:pt x="145" y="0"/>
                      <a:pt x="148" y="0"/>
                      <a:pt x="151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53" y="33"/>
                      <a:pt x="253" y="33"/>
                      <a:pt x="253" y="33"/>
                    </a:cubicBezTo>
                    <a:cubicBezTo>
                      <a:pt x="282" y="67"/>
                      <a:pt x="282" y="67"/>
                      <a:pt x="282" y="67"/>
                    </a:cubicBezTo>
                    <a:cubicBezTo>
                      <a:pt x="282" y="93"/>
                      <a:pt x="283" y="118"/>
                      <a:pt x="282" y="143"/>
                    </a:cubicBezTo>
                    <a:cubicBezTo>
                      <a:pt x="268" y="338"/>
                      <a:pt x="21" y="336"/>
                      <a:pt x="3" y="141"/>
                    </a:cubicBezTo>
                    <a:cubicBezTo>
                      <a:pt x="0" y="105"/>
                      <a:pt x="4" y="67"/>
                      <a:pt x="4" y="3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6" y="0"/>
                      <a:pt x="139" y="0"/>
                      <a:pt x="142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ïṥļíḍé"/>
              <p:cNvSpPr/>
              <p:nvPr/>
            </p:nvSpPr>
            <p:spPr bwMode="auto">
              <a:xfrm>
                <a:off x="5835172" y="3073157"/>
                <a:ext cx="261014" cy="522027"/>
              </a:xfrm>
              <a:custGeom>
                <a:avLst/>
                <a:gdLst>
                  <a:gd name="T0" fmla="*/ 142 w 145"/>
                  <a:gd name="T1" fmla="*/ 0 h 289"/>
                  <a:gd name="T2" fmla="*/ 145 w 145"/>
                  <a:gd name="T3" fmla="*/ 0 h 289"/>
                  <a:gd name="T4" fmla="*/ 145 w 145"/>
                  <a:gd name="T5" fmla="*/ 288 h 289"/>
                  <a:gd name="T6" fmla="*/ 3 w 145"/>
                  <a:gd name="T7" fmla="*/ 141 h 289"/>
                  <a:gd name="T8" fmla="*/ 4 w 145"/>
                  <a:gd name="T9" fmla="*/ 32 h 289"/>
                  <a:gd name="T10" fmla="*/ 25 w 145"/>
                  <a:gd name="T11" fmla="*/ 0 h 289"/>
                  <a:gd name="T12" fmla="*/ 133 w 145"/>
                  <a:gd name="T13" fmla="*/ 0 h 289"/>
                  <a:gd name="T14" fmla="*/ 142 w 145"/>
                  <a:gd name="T1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5" h="289">
                    <a:moveTo>
                      <a:pt x="142" y="0"/>
                    </a:moveTo>
                    <a:cubicBezTo>
                      <a:pt x="143" y="0"/>
                      <a:pt x="144" y="0"/>
                      <a:pt x="145" y="0"/>
                    </a:cubicBezTo>
                    <a:cubicBezTo>
                      <a:pt x="145" y="288"/>
                      <a:pt x="145" y="288"/>
                      <a:pt x="145" y="288"/>
                    </a:cubicBezTo>
                    <a:cubicBezTo>
                      <a:pt x="79" y="289"/>
                      <a:pt x="12" y="239"/>
                      <a:pt x="3" y="141"/>
                    </a:cubicBezTo>
                    <a:cubicBezTo>
                      <a:pt x="0" y="105"/>
                      <a:pt x="4" y="67"/>
                      <a:pt x="4" y="3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6" y="0"/>
                      <a:pt x="139" y="0"/>
                      <a:pt x="142" y="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îṩḻïďé"/>
              <p:cNvSpPr/>
              <p:nvPr/>
            </p:nvSpPr>
            <p:spPr bwMode="auto">
              <a:xfrm>
                <a:off x="5801689" y="3024454"/>
                <a:ext cx="564641" cy="227531"/>
              </a:xfrm>
              <a:custGeom>
                <a:avLst/>
                <a:gdLst>
                  <a:gd name="T0" fmla="*/ 314 w 314"/>
                  <a:gd name="T1" fmla="*/ 75 h 126"/>
                  <a:gd name="T2" fmla="*/ 304 w 314"/>
                  <a:gd name="T3" fmla="*/ 113 h 126"/>
                  <a:gd name="T4" fmla="*/ 21 w 314"/>
                  <a:gd name="T5" fmla="*/ 119 h 126"/>
                  <a:gd name="T6" fmla="*/ 14 w 314"/>
                  <a:gd name="T7" fmla="*/ 45 h 126"/>
                  <a:gd name="T8" fmla="*/ 60 w 314"/>
                  <a:gd name="T9" fmla="*/ 15 h 126"/>
                  <a:gd name="T10" fmla="*/ 164 w 314"/>
                  <a:gd name="T11" fmla="*/ 16 h 126"/>
                  <a:gd name="T12" fmla="*/ 166 w 314"/>
                  <a:gd name="T13" fmla="*/ 16 h 126"/>
                  <a:gd name="T14" fmla="*/ 166 w 314"/>
                  <a:gd name="T15" fmla="*/ 15 h 126"/>
                  <a:gd name="T16" fmla="*/ 219 w 314"/>
                  <a:gd name="T17" fmla="*/ 15 h 126"/>
                  <a:gd name="T18" fmla="*/ 219 w 314"/>
                  <a:gd name="T19" fmla="*/ 15 h 126"/>
                  <a:gd name="T20" fmla="*/ 235 w 314"/>
                  <a:gd name="T21" fmla="*/ 15 h 126"/>
                  <a:gd name="T22" fmla="*/ 314 w 314"/>
                  <a:gd name="T23" fmla="*/ 73 h 126"/>
                  <a:gd name="T24" fmla="*/ 314 w 314"/>
                  <a:gd name="T25" fmla="*/ 7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4" h="126">
                    <a:moveTo>
                      <a:pt x="314" y="75"/>
                    </a:moveTo>
                    <a:cubicBezTo>
                      <a:pt x="304" y="113"/>
                      <a:pt x="304" y="113"/>
                      <a:pt x="304" y="113"/>
                    </a:cubicBezTo>
                    <a:cubicBezTo>
                      <a:pt x="187" y="126"/>
                      <a:pt x="41" y="0"/>
                      <a:pt x="21" y="119"/>
                    </a:cubicBezTo>
                    <a:cubicBezTo>
                      <a:pt x="20" y="89"/>
                      <a:pt x="0" y="90"/>
                      <a:pt x="14" y="45"/>
                    </a:cubicBezTo>
                    <a:cubicBezTo>
                      <a:pt x="28" y="63"/>
                      <a:pt x="23" y="15"/>
                      <a:pt x="60" y="15"/>
                    </a:cubicBezTo>
                    <a:cubicBezTo>
                      <a:pt x="164" y="16"/>
                      <a:pt x="164" y="16"/>
                      <a:pt x="164" y="16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66" y="15"/>
                      <a:pt x="166" y="15"/>
                      <a:pt x="166" y="15"/>
                    </a:cubicBezTo>
                    <a:cubicBezTo>
                      <a:pt x="219" y="15"/>
                      <a:pt x="219" y="15"/>
                      <a:pt x="219" y="15"/>
                    </a:cubicBezTo>
                    <a:cubicBezTo>
                      <a:pt x="219" y="15"/>
                      <a:pt x="219" y="15"/>
                      <a:pt x="219" y="15"/>
                    </a:cubicBezTo>
                    <a:cubicBezTo>
                      <a:pt x="235" y="15"/>
                      <a:pt x="235" y="15"/>
                      <a:pt x="235" y="15"/>
                    </a:cubicBezTo>
                    <a:cubicBezTo>
                      <a:pt x="282" y="15"/>
                      <a:pt x="313" y="41"/>
                      <a:pt x="314" y="73"/>
                    </a:cubicBezTo>
                    <a:cubicBezTo>
                      <a:pt x="314" y="75"/>
                      <a:pt x="314" y="75"/>
                      <a:pt x="314" y="75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íśľiḓè"/>
              <p:cNvSpPr/>
              <p:nvPr/>
            </p:nvSpPr>
            <p:spPr bwMode="auto">
              <a:xfrm>
                <a:off x="6051288" y="3241331"/>
                <a:ext cx="66966" cy="218399"/>
              </a:xfrm>
              <a:custGeom>
                <a:avLst/>
                <a:gdLst>
                  <a:gd name="T0" fmla="*/ 62 w 88"/>
                  <a:gd name="T1" fmla="*/ 0 h 287"/>
                  <a:gd name="T2" fmla="*/ 0 w 88"/>
                  <a:gd name="T3" fmla="*/ 287 h 287"/>
                  <a:gd name="T4" fmla="*/ 88 w 88"/>
                  <a:gd name="T5" fmla="*/ 275 h 287"/>
                  <a:gd name="T6" fmla="*/ 62 w 88"/>
                  <a:gd name="T7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287">
                    <a:moveTo>
                      <a:pt x="62" y="0"/>
                    </a:moveTo>
                    <a:lnTo>
                      <a:pt x="0" y="287"/>
                    </a:lnTo>
                    <a:lnTo>
                      <a:pt x="88" y="27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iSḷíḓê"/>
              <p:cNvSpPr/>
              <p:nvPr/>
            </p:nvSpPr>
            <p:spPr bwMode="auto">
              <a:xfrm>
                <a:off x="5617534" y="3678129"/>
                <a:ext cx="304389" cy="474847"/>
              </a:xfrm>
              <a:custGeom>
                <a:avLst/>
                <a:gdLst>
                  <a:gd name="T0" fmla="*/ 165 w 169"/>
                  <a:gd name="T1" fmla="*/ 15 h 263"/>
                  <a:gd name="T2" fmla="*/ 161 w 169"/>
                  <a:gd name="T3" fmla="*/ 14 h 263"/>
                  <a:gd name="T4" fmla="*/ 156 w 169"/>
                  <a:gd name="T5" fmla="*/ 12 h 263"/>
                  <a:gd name="T6" fmla="*/ 156 w 169"/>
                  <a:gd name="T7" fmla="*/ 12 h 263"/>
                  <a:gd name="T8" fmla="*/ 116 w 169"/>
                  <a:gd name="T9" fmla="*/ 2 h 263"/>
                  <a:gd name="T10" fmla="*/ 85 w 169"/>
                  <a:gd name="T11" fmla="*/ 6 h 263"/>
                  <a:gd name="T12" fmla="*/ 65 w 169"/>
                  <a:gd name="T13" fmla="*/ 27 h 263"/>
                  <a:gd name="T14" fmla="*/ 49 w 169"/>
                  <a:gd name="T15" fmla="*/ 74 h 263"/>
                  <a:gd name="T16" fmla="*/ 50 w 169"/>
                  <a:gd name="T17" fmla="*/ 74 h 263"/>
                  <a:gd name="T18" fmla="*/ 7 w 169"/>
                  <a:gd name="T19" fmla="*/ 204 h 263"/>
                  <a:gd name="T20" fmla="*/ 40 w 169"/>
                  <a:gd name="T21" fmla="*/ 257 h 263"/>
                  <a:gd name="T22" fmla="*/ 40 w 169"/>
                  <a:gd name="T23" fmla="*/ 257 h 263"/>
                  <a:gd name="T24" fmla="*/ 100 w 169"/>
                  <a:gd name="T25" fmla="*/ 227 h 263"/>
                  <a:gd name="T26" fmla="*/ 169 w 169"/>
                  <a:gd name="T27" fmla="*/ 16 h 263"/>
                  <a:gd name="T28" fmla="*/ 165 w 169"/>
                  <a:gd name="T29" fmla="*/ 1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9" h="263">
                    <a:moveTo>
                      <a:pt x="165" y="15"/>
                    </a:moveTo>
                    <a:cubicBezTo>
                      <a:pt x="161" y="14"/>
                      <a:pt x="161" y="14"/>
                      <a:pt x="161" y="14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05" y="0"/>
                      <a:pt x="95" y="2"/>
                      <a:pt x="85" y="6"/>
                    </a:cubicBezTo>
                    <a:cubicBezTo>
                      <a:pt x="75" y="11"/>
                      <a:pt x="68" y="17"/>
                      <a:pt x="65" y="27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7" y="204"/>
                      <a:pt x="7" y="204"/>
                      <a:pt x="7" y="204"/>
                    </a:cubicBezTo>
                    <a:cubicBezTo>
                      <a:pt x="0" y="226"/>
                      <a:pt x="15" y="250"/>
                      <a:pt x="40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65" y="263"/>
                      <a:pt x="92" y="250"/>
                      <a:pt x="100" y="227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65" y="15"/>
                      <a:pt x="165" y="15"/>
                      <a:pt x="165" y="15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îṣļïḑê"/>
              <p:cNvSpPr/>
              <p:nvPr/>
            </p:nvSpPr>
            <p:spPr bwMode="auto">
              <a:xfrm>
                <a:off x="5427291" y="3936099"/>
                <a:ext cx="385052" cy="211550"/>
              </a:xfrm>
              <a:custGeom>
                <a:avLst/>
                <a:gdLst>
                  <a:gd name="T0" fmla="*/ 213 w 214"/>
                  <a:gd name="T1" fmla="*/ 31 h 117"/>
                  <a:gd name="T2" fmla="*/ 212 w 214"/>
                  <a:gd name="T3" fmla="*/ 35 h 117"/>
                  <a:gd name="T4" fmla="*/ 212 w 214"/>
                  <a:gd name="T5" fmla="*/ 40 h 117"/>
                  <a:gd name="T6" fmla="*/ 212 w 214"/>
                  <a:gd name="T7" fmla="*/ 40 h 117"/>
                  <a:gd name="T8" fmla="*/ 206 w 214"/>
                  <a:gd name="T9" fmla="*/ 80 h 117"/>
                  <a:gd name="T10" fmla="*/ 190 w 214"/>
                  <a:gd name="T11" fmla="*/ 106 h 117"/>
                  <a:gd name="T12" fmla="*/ 163 w 214"/>
                  <a:gd name="T13" fmla="*/ 116 h 117"/>
                  <a:gd name="T14" fmla="*/ 114 w 214"/>
                  <a:gd name="T15" fmla="*/ 109 h 117"/>
                  <a:gd name="T16" fmla="*/ 114 w 214"/>
                  <a:gd name="T17" fmla="*/ 109 h 117"/>
                  <a:gd name="T18" fmla="*/ 0 w 214"/>
                  <a:gd name="T19" fmla="*/ 93 h 117"/>
                  <a:gd name="T20" fmla="*/ 17 w 214"/>
                  <a:gd name="T21" fmla="*/ 0 h 117"/>
                  <a:gd name="T22" fmla="*/ 214 w 214"/>
                  <a:gd name="T23" fmla="*/ 26 h 117"/>
                  <a:gd name="T24" fmla="*/ 213 w 214"/>
                  <a:gd name="T25" fmla="*/ 3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4" h="117">
                    <a:moveTo>
                      <a:pt x="213" y="31"/>
                    </a:moveTo>
                    <a:cubicBezTo>
                      <a:pt x="212" y="35"/>
                      <a:pt x="212" y="35"/>
                      <a:pt x="212" y="35"/>
                    </a:cubicBezTo>
                    <a:cubicBezTo>
                      <a:pt x="212" y="40"/>
                      <a:pt x="212" y="40"/>
                      <a:pt x="212" y="40"/>
                    </a:cubicBezTo>
                    <a:cubicBezTo>
                      <a:pt x="212" y="40"/>
                      <a:pt x="212" y="40"/>
                      <a:pt x="212" y="40"/>
                    </a:cubicBezTo>
                    <a:cubicBezTo>
                      <a:pt x="206" y="80"/>
                      <a:pt x="206" y="80"/>
                      <a:pt x="206" y="80"/>
                    </a:cubicBezTo>
                    <a:cubicBezTo>
                      <a:pt x="203" y="91"/>
                      <a:pt x="198" y="100"/>
                      <a:pt x="190" y="106"/>
                    </a:cubicBezTo>
                    <a:cubicBezTo>
                      <a:pt x="181" y="114"/>
                      <a:pt x="173" y="117"/>
                      <a:pt x="163" y="116"/>
                    </a:cubicBezTo>
                    <a:cubicBezTo>
                      <a:pt x="114" y="109"/>
                      <a:pt x="114" y="109"/>
                      <a:pt x="114" y="109"/>
                    </a:cubicBezTo>
                    <a:cubicBezTo>
                      <a:pt x="114" y="109"/>
                      <a:pt x="114" y="109"/>
                      <a:pt x="114" y="109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14" y="26"/>
                      <a:pt x="214" y="26"/>
                      <a:pt x="214" y="26"/>
                    </a:cubicBezTo>
                    <a:cubicBezTo>
                      <a:pt x="213" y="31"/>
                      <a:pt x="213" y="31"/>
                      <a:pt x="213" y="31"/>
                    </a:cubicBez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îŝļiḑè"/>
              <p:cNvSpPr/>
              <p:nvPr/>
            </p:nvSpPr>
            <p:spPr bwMode="auto">
              <a:xfrm>
                <a:off x="5940186" y="3591378"/>
                <a:ext cx="154478" cy="139258"/>
              </a:xfrm>
              <a:custGeom>
                <a:avLst/>
                <a:gdLst>
                  <a:gd name="T0" fmla="*/ 71 w 203"/>
                  <a:gd name="T1" fmla="*/ 0 h 183"/>
                  <a:gd name="T2" fmla="*/ 0 w 203"/>
                  <a:gd name="T3" fmla="*/ 21 h 183"/>
                  <a:gd name="T4" fmla="*/ 64 w 203"/>
                  <a:gd name="T5" fmla="*/ 183 h 183"/>
                  <a:gd name="T6" fmla="*/ 203 w 203"/>
                  <a:gd name="T7" fmla="*/ 97 h 183"/>
                  <a:gd name="T8" fmla="*/ 71 w 203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83">
                    <a:moveTo>
                      <a:pt x="71" y="0"/>
                    </a:moveTo>
                    <a:lnTo>
                      <a:pt x="0" y="21"/>
                    </a:lnTo>
                    <a:lnTo>
                      <a:pt x="64" y="183"/>
                    </a:lnTo>
                    <a:lnTo>
                      <a:pt x="203" y="97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iṣ1idê"/>
              <p:cNvSpPr/>
              <p:nvPr/>
            </p:nvSpPr>
            <p:spPr bwMode="auto">
              <a:xfrm>
                <a:off x="6094663" y="3595183"/>
                <a:ext cx="152955" cy="131648"/>
              </a:xfrm>
              <a:custGeom>
                <a:avLst/>
                <a:gdLst>
                  <a:gd name="T0" fmla="*/ 133 w 201"/>
                  <a:gd name="T1" fmla="*/ 0 h 173"/>
                  <a:gd name="T2" fmla="*/ 201 w 201"/>
                  <a:gd name="T3" fmla="*/ 16 h 173"/>
                  <a:gd name="T4" fmla="*/ 137 w 201"/>
                  <a:gd name="T5" fmla="*/ 173 h 173"/>
                  <a:gd name="T6" fmla="*/ 0 w 201"/>
                  <a:gd name="T7" fmla="*/ 92 h 173"/>
                  <a:gd name="T8" fmla="*/ 133 w 201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173">
                    <a:moveTo>
                      <a:pt x="133" y="0"/>
                    </a:moveTo>
                    <a:lnTo>
                      <a:pt x="201" y="16"/>
                    </a:lnTo>
                    <a:lnTo>
                      <a:pt x="137" y="173"/>
                    </a:lnTo>
                    <a:lnTo>
                      <a:pt x="0" y="92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iṡḻiḓè"/>
              <p:cNvSpPr/>
              <p:nvPr/>
            </p:nvSpPr>
            <p:spPr bwMode="auto">
              <a:xfrm>
                <a:off x="6090858" y="3605837"/>
                <a:ext cx="212311" cy="592036"/>
              </a:xfrm>
              <a:custGeom>
                <a:avLst/>
                <a:gdLst>
                  <a:gd name="T0" fmla="*/ 206 w 279"/>
                  <a:gd name="T1" fmla="*/ 0 h 778"/>
                  <a:gd name="T2" fmla="*/ 279 w 279"/>
                  <a:gd name="T3" fmla="*/ 259 h 778"/>
                  <a:gd name="T4" fmla="*/ 159 w 279"/>
                  <a:gd name="T5" fmla="*/ 249 h 778"/>
                  <a:gd name="T6" fmla="*/ 251 w 279"/>
                  <a:gd name="T7" fmla="*/ 399 h 778"/>
                  <a:gd name="T8" fmla="*/ 3 w 279"/>
                  <a:gd name="T9" fmla="*/ 778 h 778"/>
                  <a:gd name="T10" fmla="*/ 0 w 279"/>
                  <a:gd name="T11" fmla="*/ 522 h 778"/>
                  <a:gd name="T12" fmla="*/ 206 w 279"/>
                  <a:gd name="T13" fmla="*/ 0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778">
                    <a:moveTo>
                      <a:pt x="206" y="0"/>
                    </a:moveTo>
                    <a:lnTo>
                      <a:pt x="279" y="259"/>
                    </a:lnTo>
                    <a:lnTo>
                      <a:pt x="159" y="249"/>
                    </a:lnTo>
                    <a:lnTo>
                      <a:pt x="251" y="399"/>
                    </a:lnTo>
                    <a:lnTo>
                      <a:pt x="3" y="778"/>
                    </a:lnTo>
                    <a:lnTo>
                      <a:pt x="0" y="522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ïṣḷiḋe"/>
              <p:cNvSpPr/>
              <p:nvPr/>
            </p:nvSpPr>
            <p:spPr bwMode="auto">
              <a:xfrm>
                <a:off x="5883874" y="3605837"/>
                <a:ext cx="212311" cy="592036"/>
              </a:xfrm>
              <a:custGeom>
                <a:avLst/>
                <a:gdLst>
                  <a:gd name="T0" fmla="*/ 74 w 279"/>
                  <a:gd name="T1" fmla="*/ 0 h 778"/>
                  <a:gd name="T2" fmla="*/ 0 w 279"/>
                  <a:gd name="T3" fmla="*/ 259 h 778"/>
                  <a:gd name="T4" fmla="*/ 121 w 279"/>
                  <a:gd name="T5" fmla="*/ 249 h 778"/>
                  <a:gd name="T6" fmla="*/ 29 w 279"/>
                  <a:gd name="T7" fmla="*/ 399 h 778"/>
                  <a:gd name="T8" fmla="*/ 275 w 279"/>
                  <a:gd name="T9" fmla="*/ 778 h 778"/>
                  <a:gd name="T10" fmla="*/ 279 w 279"/>
                  <a:gd name="T11" fmla="*/ 522 h 778"/>
                  <a:gd name="T12" fmla="*/ 74 w 279"/>
                  <a:gd name="T13" fmla="*/ 0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" h="778">
                    <a:moveTo>
                      <a:pt x="74" y="0"/>
                    </a:moveTo>
                    <a:lnTo>
                      <a:pt x="0" y="259"/>
                    </a:lnTo>
                    <a:lnTo>
                      <a:pt x="121" y="249"/>
                    </a:lnTo>
                    <a:lnTo>
                      <a:pt x="29" y="399"/>
                    </a:lnTo>
                    <a:lnTo>
                      <a:pt x="275" y="778"/>
                    </a:lnTo>
                    <a:lnTo>
                      <a:pt x="279" y="52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íṩḻïḓê"/>
              <p:cNvSpPr/>
              <p:nvPr/>
            </p:nvSpPr>
            <p:spPr bwMode="auto">
              <a:xfrm>
                <a:off x="5286511" y="3916314"/>
                <a:ext cx="165892" cy="175024"/>
              </a:xfrm>
              <a:custGeom>
                <a:avLst/>
                <a:gdLst>
                  <a:gd name="T0" fmla="*/ 8 w 92"/>
                  <a:gd name="T1" fmla="*/ 25 h 97"/>
                  <a:gd name="T2" fmla="*/ 1 w 92"/>
                  <a:gd name="T3" fmla="*/ 67 h 97"/>
                  <a:gd name="T4" fmla="*/ 17 w 92"/>
                  <a:gd name="T5" fmla="*/ 87 h 97"/>
                  <a:gd name="T6" fmla="*/ 38 w 92"/>
                  <a:gd name="T7" fmla="*/ 90 h 97"/>
                  <a:gd name="T8" fmla="*/ 85 w 92"/>
                  <a:gd name="T9" fmla="*/ 75 h 97"/>
                  <a:gd name="T10" fmla="*/ 91 w 92"/>
                  <a:gd name="T11" fmla="*/ 38 h 97"/>
                  <a:gd name="T12" fmla="*/ 75 w 92"/>
                  <a:gd name="T13" fmla="*/ 17 h 97"/>
                  <a:gd name="T14" fmla="*/ 8 w 92"/>
                  <a:gd name="T15" fmla="*/ 2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7">
                    <a:moveTo>
                      <a:pt x="8" y="25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0" y="76"/>
                      <a:pt x="7" y="85"/>
                      <a:pt x="17" y="87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52" y="92"/>
                      <a:pt x="81" y="97"/>
                      <a:pt x="85" y="75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2" y="28"/>
                      <a:pt x="85" y="19"/>
                      <a:pt x="75" y="17"/>
                    </a:cubicBezTo>
                    <a:cubicBezTo>
                      <a:pt x="59" y="15"/>
                      <a:pt x="12" y="0"/>
                      <a:pt x="8" y="25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ïŝḷiḍè"/>
              <p:cNvSpPr/>
              <p:nvPr/>
            </p:nvSpPr>
            <p:spPr bwMode="auto">
              <a:xfrm>
                <a:off x="5389242" y="3929250"/>
                <a:ext cx="59356" cy="66205"/>
              </a:xfrm>
              <a:custGeom>
                <a:avLst/>
                <a:gdLst>
                  <a:gd name="T0" fmla="*/ 6 w 33"/>
                  <a:gd name="T1" fmla="*/ 4 h 37"/>
                  <a:gd name="T2" fmla="*/ 6 w 33"/>
                  <a:gd name="T3" fmla="*/ 4 h 37"/>
                  <a:gd name="T4" fmla="*/ 4 w 33"/>
                  <a:gd name="T5" fmla="*/ 20 h 37"/>
                  <a:gd name="T6" fmla="*/ 11 w 33"/>
                  <a:gd name="T7" fmla="*/ 31 h 37"/>
                  <a:gd name="T8" fmla="*/ 27 w 33"/>
                  <a:gd name="T9" fmla="*/ 33 h 37"/>
                  <a:gd name="T10" fmla="*/ 27 w 33"/>
                  <a:gd name="T11" fmla="*/ 33 h 37"/>
                  <a:gd name="T12" fmla="*/ 30 w 33"/>
                  <a:gd name="T13" fmla="*/ 17 h 37"/>
                  <a:gd name="T14" fmla="*/ 22 w 33"/>
                  <a:gd name="T15" fmla="*/ 7 h 37"/>
                  <a:gd name="T16" fmla="*/ 6 w 33"/>
                  <a:gd name="T17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7">
                    <a:moveTo>
                      <a:pt x="6" y="4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1" y="8"/>
                      <a:pt x="0" y="15"/>
                      <a:pt x="4" y="20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5" y="36"/>
                      <a:pt x="22" y="37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32" y="30"/>
                      <a:pt x="33" y="22"/>
                      <a:pt x="30" y="1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9" y="2"/>
                      <a:pt x="11" y="0"/>
                      <a:pt x="6" y="4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9" name="i$ḷide"/>
              <p:cNvSpPr/>
              <p:nvPr/>
            </p:nvSpPr>
            <p:spPr bwMode="auto">
              <a:xfrm>
                <a:off x="5297164" y="3937621"/>
                <a:ext cx="73814" cy="137736"/>
              </a:xfrm>
              <a:custGeom>
                <a:avLst/>
                <a:gdLst>
                  <a:gd name="T0" fmla="*/ 30 w 41"/>
                  <a:gd name="T1" fmla="*/ 76 h 76"/>
                  <a:gd name="T2" fmla="*/ 30 w 41"/>
                  <a:gd name="T3" fmla="*/ 74 h 76"/>
                  <a:gd name="T4" fmla="*/ 30 w 41"/>
                  <a:gd name="T5" fmla="*/ 74 h 76"/>
                  <a:gd name="T6" fmla="*/ 22 w 41"/>
                  <a:gd name="T7" fmla="*/ 63 h 76"/>
                  <a:gd name="T8" fmla="*/ 24 w 41"/>
                  <a:gd name="T9" fmla="*/ 63 h 76"/>
                  <a:gd name="T10" fmla="*/ 37 w 41"/>
                  <a:gd name="T11" fmla="*/ 54 h 76"/>
                  <a:gd name="T12" fmla="*/ 37 w 41"/>
                  <a:gd name="T13" fmla="*/ 54 h 76"/>
                  <a:gd name="T14" fmla="*/ 29 w 41"/>
                  <a:gd name="T15" fmla="*/ 43 h 76"/>
                  <a:gd name="T16" fmla="*/ 40 w 41"/>
                  <a:gd name="T17" fmla="*/ 34 h 76"/>
                  <a:gd name="T18" fmla="*/ 40 w 41"/>
                  <a:gd name="T19" fmla="*/ 34 h 76"/>
                  <a:gd name="T20" fmla="*/ 29 w 41"/>
                  <a:gd name="T21" fmla="*/ 22 h 76"/>
                  <a:gd name="T22" fmla="*/ 28 w 41"/>
                  <a:gd name="T23" fmla="*/ 22 h 76"/>
                  <a:gd name="T24" fmla="*/ 37 w 41"/>
                  <a:gd name="T25" fmla="*/ 13 h 76"/>
                  <a:gd name="T26" fmla="*/ 37 w 41"/>
                  <a:gd name="T27" fmla="*/ 13 h 76"/>
                  <a:gd name="T28" fmla="*/ 27 w 41"/>
                  <a:gd name="T29" fmla="*/ 1 h 76"/>
                  <a:gd name="T30" fmla="*/ 18 w 41"/>
                  <a:gd name="T31" fmla="*/ 0 h 76"/>
                  <a:gd name="T32" fmla="*/ 11 w 41"/>
                  <a:gd name="T33" fmla="*/ 2 h 76"/>
                  <a:gd name="T34" fmla="*/ 4 w 41"/>
                  <a:gd name="T35" fmla="*/ 15 h 76"/>
                  <a:gd name="T36" fmla="*/ 0 w 41"/>
                  <a:gd name="T37" fmla="*/ 56 h 76"/>
                  <a:gd name="T38" fmla="*/ 0 w 41"/>
                  <a:gd name="T39" fmla="*/ 58 h 76"/>
                  <a:gd name="T40" fmla="*/ 19 w 41"/>
                  <a:gd name="T41" fmla="*/ 75 h 76"/>
                  <a:gd name="T42" fmla="*/ 30 w 41"/>
                  <a:gd name="T4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76">
                    <a:moveTo>
                      <a:pt x="30" y="76"/>
                    </a:moveTo>
                    <a:cubicBezTo>
                      <a:pt x="30" y="76"/>
                      <a:pt x="30" y="75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1" y="69"/>
                      <a:pt x="27" y="65"/>
                      <a:pt x="22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31" y="64"/>
                      <a:pt x="36" y="60"/>
                      <a:pt x="37" y="54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49"/>
                      <a:pt x="34" y="45"/>
                      <a:pt x="29" y="43"/>
                    </a:cubicBezTo>
                    <a:cubicBezTo>
                      <a:pt x="35" y="43"/>
                      <a:pt x="40" y="39"/>
                      <a:pt x="4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41" y="28"/>
                      <a:pt x="36" y="23"/>
                      <a:pt x="29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33" y="21"/>
                      <a:pt x="37" y="18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7"/>
                      <a:pt x="33" y="2"/>
                      <a:pt x="27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0"/>
                      <a:pt x="13" y="1"/>
                      <a:pt x="11" y="2"/>
                    </a:cubicBezTo>
                    <a:cubicBezTo>
                      <a:pt x="7" y="5"/>
                      <a:pt x="4" y="9"/>
                      <a:pt x="4" y="1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0" y="58"/>
                    </a:cubicBezTo>
                    <a:cubicBezTo>
                      <a:pt x="1" y="66"/>
                      <a:pt x="9" y="74"/>
                      <a:pt x="19" y="75"/>
                    </a:cubicBez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íSḻïdè"/>
              <p:cNvSpPr/>
              <p:nvPr/>
            </p:nvSpPr>
            <p:spPr bwMode="auto">
              <a:xfrm>
                <a:off x="5266725" y="3926967"/>
                <a:ext cx="92078" cy="47180"/>
              </a:xfrm>
              <a:custGeom>
                <a:avLst/>
                <a:gdLst>
                  <a:gd name="T0" fmla="*/ 1 w 51"/>
                  <a:gd name="T1" fmla="*/ 10 h 26"/>
                  <a:gd name="T2" fmla="*/ 1 w 51"/>
                  <a:gd name="T3" fmla="*/ 10 h 26"/>
                  <a:gd name="T4" fmla="*/ 11 w 51"/>
                  <a:gd name="T5" fmla="*/ 21 h 26"/>
                  <a:gd name="T6" fmla="*/ 39 w 51"/>
                  <a:gd name="T7" fmla="*/ 25 h 26"/>
                  <a:gd name="T8" fmla="*/ 51 w 51"/>
                  <a:gd name="T9" fmla="*/ 16 h 26"/>
                  <a:gd name="T10" fmla="*/ 51 w 51"/>
                  <a:gd name="T11" fmla="*/ 16 h 26"/>
                  <a:gd name="T12" fmla="*/ 41 w 51"/>
                  <a:gd name="T13" fmla="*/ 5 h 26"/>
                  <a:gd name="T14" fmla="*/ 12 w 51"/>
                  <a:gd name="T15" fmla="*/ 1 h 26"/>
                  <a:gd name="T16" fmla="*/ 1 w 51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6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5"/>
                      <a:pt x="5" y="21"/>
                      <a:pt x="11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5" y="26"/>
                      <a:pt x="50" y="22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1"/>
                      <a:pt x="47" y="5"/>
                      <a:pt x="41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1" y="4"/>
                      <a:pt x="1" y="1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ïṣḷide"/>
              <p:cNvSpPr/>
              <p:nvPr/>
            </p:nvSpPr>
            <p:spPr bwMode="auto">
              <a:xfrm>
                <a:off x="5252267" y="3963494"/>
                <a:ext cx="111863" cy="48702"/>
              </a:xfrm>
              <a:custGeom>
                <a:avLst/>
                <a:gdLst>
                  <a:gd name="T0" fmla="*/ 1 w 62"/>
                  <a:gd name="T1" fmla="*/ 9 h 27"/>
                  <a:gd name="T2" fmla="*/ 1 w 62"/>
                  <a:gd name="T3" fmla="*/ 9 h 27"/>
                  <a:gd name="T4" fmla="*/ 12 w 62"/>
                  <a:gd name="T5" fmla="*/ 21 h 27"/>
                  <a:gd name="T6" fmla="*/ 49 w 62"/>
                  <a:gd name="T7" fmla="*/ 26 h 27"/>
                  <a:gd name="T8" fmla="*/ 62 w 62"/>
                  <a:gd name="T9" fmla="*/ 17 h 27"/>
                  <a:gd name="T10" fmla="*/ 62 w 62"/>
                  <a:gd name="T11" fmla="*/ 17 h 27"/>
                  <a:gd name="T12" fmla="*/ 51 w 62"/>
                  <a:gd name="T13" fmla="*/ 5 h 27"/>
                  <a:gd name="T14" fmla="*/ 14 w 62"/>
                  <a:gd name="T15" fmla="*/ 0 h 27"/>
                  <a:gd name="T16" fmla="*/ 1 w 62"/>
                  <a:gd name="T1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7"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15"/>
                      <a:pt x="5" y="20"/>
                      <a:pt x="12" y="21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6" y="27"/>
                      <a:pt x="61" y="23"/>
                      <a:pt x="62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2"/>
                      <a:pt x="57" y="6"/>
                      <a:pt x="51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7" y="0"/>
                      <a:pt x="1" y="3"/>
                      <a:pt x="1" y="9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2" name="iṡļíḓe"/>
              <p:cNvSpPr/>
              <p:nvPr/>
            </p:nvSpPr>
            <p:spPr bwMode="auto">
              <a:xfrm>
                <a:off x="5256072" y="3999259"/>
                <a:ext cx="102731" cy="47180"/>
              </a:xfrm>
              <a:custGeom>
                <a:avLst/>
                <a:gdLst>
                  <a:gd name="T0" fmla="*/ 1 w 57"/>
                  <a:gd name="T1" fmla="*/ 10 h 26"/>
                  <a:gd name="T2" fmla="*/ 1 w 57"/>
                  <a:gd name="T3" fmla="*/ 10 h 26"/>
                  <a:gd name="T4" fmla="*/ 38 w 57"/>
                  <a:gd name="T5" fmla="*/ 24 h 26"/>
                  <a:gd name="T6" fmla="*/ 57 w 57"/>
                  <a:gd name="T7" fmla="*/ 18 h 26"/>
                  <a:gd name="T8" fmla="*/ 57 w 57"/>
                  <a:gd name="T9" fmla="*/ 18 h 26"/>
                  <a:gd name="T10" fmla="*/ 46 w 57"/>
                  <a:gd name="T11" fmla="*/ 6 h 26"/>
                  <a:gd name="T12" fmla="*/ 13 w 57"/>
                  <a:gd name="T13" fmla="*/ 1 h 26"/>
                  <a:gd name="T14" fmla="*/ 1 w 57"/>
                  <a:gd name="T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26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25"/>
                      <a:pt x="28" y="22"/>
                      <a:pt x="38" y="24"/>
                    </a:cubicBezTo>
                    <a:cubicBezTo>
                      <a:pt x="48" y="26"/>
                      <a:pt x="56" y="25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7" y="12"/>
                      <a:pt x="52" y="7"/>
                      <a:pt x="46" y="6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7" y="0"/>
                      <a:pt x="2" y="4"/>
                      <a:pt x="1" y="1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íṡḻiḋè"/>
              <p:cNvSpPr/>
              <p:nvPr/>
            </p:nvSpPr>
            <p:spPr bwMode="auto">
              <a:xfrm>
                <a:off x="5261399" y="4035786"/>
                <a:ext cx="84468" cy="39571"/>
              </a:xfrm>
              <a:custGeom>
                <a:avLst/>
                <a:gdLst>
                  <a:gd name="T0" fmla="*/ 1 w 47"/>
                  <a:gd name="T1" fmla="*/ 9 h 22"/>
                  <a:gd name="T2" fmla="*/ 1 w 47"/>
                  <a:gd name="T3" fmla="*/ 9 h 22"/>
                  <a:gd name="T4" fmla="*/ 25 w 47"/>
                  <a:gd name="T5" fmla="*/ 20 h 22"/>
                  <a:gd name="T6" fmla="*/ 47 w 47"/>
                  <a:gd name="T7" fmla="*/ 15 h 22"/>
                  <a:gd name="T8" fmla="*/ 47 w 47"/>
                  <a:gd name="T9" fmla="*/ 15 h 22"/>
                  <a:gd name="T10" fmla="*/ 38 w 47"/>
                  <a:gd name="T11" fmla="*/ 4 h 22"/>
                  <a:gd name="T12" fmla="*/ 12 w 47"/>
                  <a:gd name="T13" fmla="*/ 1 h 22"/>
                  <a:gd name="T14" fmla="*/ 1 w 47"/>
                  <a:gd name="T1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2"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22"/>
                      <a:pt x="17" y="19"/>
                      <a:pt x="25" y="20"/>
                    </a:cubicBezTo>
                    <a:cubicBezTo>
                      <a:pt x="35" y="21"/>
                      <a:pt x="46" y="22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0"/>
                      <a:pt x="43" y="5"/>
                      <a:pt x="38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6" y="0"/>
                      <a:pt x="2" y="4"/>
                      <a:pt x="1" y="9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is1îdé"/>
              <p:cNvSpPr/>
              <p:nvPr/>
            </p:nvSpPr>
            <p:spPr bwMode="auto">
              <a:xfrm>
                <a:off x="5333691" y="3937621"/>
                <a:ext cx="21307" cy="32722"/>
              </a:xfrm>
              <a:custGeom>
                <a:avLst/>
                <a:gdLst>
                  <a:gd name="T0" fmla="*/ 1 w 12"/>
                  <a:gd name="T1" fmla="*/ 17 h 18"/>
                  <a:gd name="T2" fmla="*/ 1 w 12"/>
                  <a:gd name="T3" fmla="*/ 17 h 18"/>
                  <a:gd name="T4" fmla="*/ 12 w 12"/>
                  <a:gd name="T5" fmla="*/ 10 h 18"/>
                  <a:gd name="T6" fmla="*/ 12 w 12"/>
                  <a:gd name="T7" fmla="*/ 10 h 18"/>
                  <a:gd name="T8" fmla="*/ 3 w 12"/>
                  <a:gd name="T9" fmla="*/ 0 h 18"/>
                  <a:gd name="T10" fmla="*/ 2 w 12"/>
                  <a:gd name="T11" fmla="*/ 0 h 18"/>
                  <a:gd name="T12" fmla="*/ 0 w 12"/>
                  <a:gd name="T13" fmla="*/ 8 h 18"/>
                  <a:gd name="T14" fmla="*/ 1 w 12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" y="1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7" y="18"/>
                      <a:pt x="11" y="15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5"/>
                      <a:pt x="8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5"/>
                      <a:pt x="0" y="8"/>
                    </a:cubicBezTo>
                    <a:cubicBezTo>
                      <a:pt x="0" y="11"/>
                      <a:pt x="0" y="14"/>
                      <a:pt x="1" y="17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" name="îŝļîďe"/>
              <p:cNvSpPr/>
              <p:nvPr/>
            </p:nvSpPr>
            <p:spPr bwMode="auto">
              <a:xfrm>
                <a:off x="5339018" y="3975670"/>
                <a:ext cx="21307" cy="32722"/>
              </a:xfrm>
              <a:custGeom>
                <a:avLst/>
                <a:gdLst>
                  <a:gd name="T0" fmla="*/ 1 w 12"/>
                  <a:gd name="T1" fmla="*/ 18 h 18"/>
                  <a:gd name="T2" fmla="*/ 1 w 12"/>
                  <a:gd name="T3" fmla="*/ 18 h 18"/>
                  <a:gd name="T4" fmla="*/ 12 w 12"/>
                  <a:gd name="T5" fmla="*/ 10 h 18"/>
                  <a:gd name="T6" fmla="*/ 12 w 12"/>
                  <a:gd name="T7" fmla="*/ 10 h 18"/>
                  <a:gd name="T8" fmla="*/ 3 w 12"/>
                  <a:gd name="T9" fmla="*/ 0 h 18"/>
                  <a:gd name="T10" fmla="*/ 2 w 12"/>
                  <a:gd name="T11" fmla="*/ 0 h 18"/>
                  <a:gd name="T12" fmla="*/ 0 w 12"/>
                  <a:gd name="T13" fmla="*/ 8 h 18"/>
                  <a:gd name="T14" fmla="*/ 1 w 12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7" y="18"/>
                      <a:pt x="11" y="15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5"/>
                      <a:pt x="8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11"/>
                      <a:pt x="0" y="14"/>
                      <a:pt x="1" y="18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iṣlîḓe"/>
              <p:cNvSpPr/>
              <p:nvPr/>
            </p:nvSpPr>
            <p:spPr bwMode="auto">
              <a:xfrm>
                <a:off x="5333691" y="4012196"/>
                <a:ext cx="21307" cy="30439"/>
              </a:xfrm>
              <a:custGeom>
                <a:avLst/>
                <a:gdLst>
                  <a:gd name="T0" fmla="*/ 1 w 12"/>
                  <a:gd name="T1" fmla="*/ 16 h 17"/>
                  <a:gd name="T2" fmla="*/ 1 w 12"/>
                  <a:gd name="T3" fmla="*/ 16 h 17"/>
                  <a:gd name="T4" fmla="*/ 12 w 12"/>
                  <a:gd name="T5" fmla="*/ 9 h 17"/>
                  <a:gd name="T6" fmla="*/ 12 w 12"/>
                  <a:gd name="T7" fmla="*/ 9 h 17"/>
                  <a:gd name="T8" fmla="*/ 3 w 12"/>
                  <a:gd name="T9" fmla="*/ 0 h 17"/>
                  <a:gd name="T10" fmla="*/ 2 w 12"/>
                  <a:gd name="T11" fmla="*/ 0 h 17"/>
                  <a:gd name="T12" fmla="*/ 0 w 12"/>
                  <a:gd name="T13" fmla="*/ 7 h 17"/>
                  <a:gd name="T14" fmla="*/ 1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7" y="17"/>
                      <a:pt x="11" y="14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5"/>
                      <a:pt x="8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5"/>
                      <a:pt x="0" y="7"/>
                    </a:cubicBezTo>
                    <a:cubicBezTo>
                      <a:pt x="0" y="10"/>
                      <a:pt x="0" y="13"/>
                      <a:pt x="1" y="16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7" name="iŝḷïďê"/>
              <p:cNvSpPr/>
              <p:nvPr/>
            </p:nvSpPr>
            <p:spPr bwMode="auto">
              <a:xfrm>
                <a:off x="5322277" y="4046440"/>
                <a:ext cx="27395" cy="26634"/>
              </a:xfrm>
              <a:custGeom>
                <a:avLst/>
                <a:gdLst>
                  <a:gd name="T0" fmla="*/ 1 w 15"/>
                  <a:gd name="T1" fmla="*/ 13 h 15"/>
                  <a:gd name="T2" fmla="*/ 1 w 15"/>
                  <a:gd name="T3" fmla="*/ 13 h 15"/>
                  <a:gd name="T4" fmla="*/ 2 w 15"/>
                  <a:gd name="T5" fmla="*/ 0 h 15"/>
                  <a:gd name="T6" fmla="*/ 2 w 15"/>
                  <a:gd name="T7" fmla="*/ 0 h 15"/>
                  <a:gd name="T8" fmla="*/ 0 w 15"/>
                  <a:gd name="T9" fmla="*/ 5 h 15"/>
                  <a:gd name="T10" fmla="*/ 1 w 15"/>
                  <a:gd name="T11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5"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4" y="15"/>
                      <a:pt x="15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8"/>
                      <a:pt x="0" y="11"/>
                      <a:pt x="1" y="13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8" name="ïṣľîḑé"/>
              <p:cNvSpPr/>
              <p:nvPr/>
            </p:nvSpPr>
            <p:spPr bwMode="auto">
              <a:xfrm>
                <a:off x="5354998" y="3896529"/>
                <a:ext cx="73814" cy="72293"/>
              </a:xfrm>
              <a:custGeom>
                <a:avLst/>
                <a:gdLst>
                  <a:gd name="T0" fmla="*/ 4 w 41"/>
                  <a:gd name="T1" fmla="*/ 6 h 40"/>
                  <a:gd name="T2" fmla="*/ 4 w 41"/>
                  <a:gd name="T3" fmla="*/ 6 h 40"/>
                  <a:gd name="T4" fmla="*/ 6 w 41"/>
                  <a:gd name="T5" fmla="*/ 23 h 40"/>
                  <a:gd name="T6" fmla="*/ 21 w 41"/>
                  <a:gd name="T7" fmla="*/ 36 h 40"/>
                  <a:gd name="T8" fmla="*/ 37 w 41"/>
                  <a:gd name="T9" fmla="*/ 34 h 40"/>
                  <a:gd name="T10" fmla="*/ 37 w 41"/>
                  <a:gd name="T11" fmla="*/ 34 h 40"/>
                  <a:gd name="T12" fmla="*/ 35 w 41"/>
                  <a:gd name="T13" fmla="*/ 18 h 40"/>
                  <a:gd name="T14" fmla="*/ 20 w 41"/>
                  <a:gd name="T15" fmla="*/ 4 h 40"/>
                  <a:gd name="T16" fmla="*/ 4 w 41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0">
                    <a:moveTo>
                      <a:pt x="4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0" y="11"/>
                      <a:pt x="1" y="18"/>
                      <a:pt x="6" y="23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6" y="40"/>
                      <a:pt x="33" y="39"/>
                      <a:pt x="3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41" y="29"/>
                      <a:pt x="40" y="22"/>
                      <a:pt x="35" y="18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5" y="0"/>
                      <a:pt x="8" y="1"/>
                      <a:pt x="4" y="6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i$ḷîḓe"/>
              <p:cNvSpPr/>
              <p:nvPr/>
            </p:nvSpPr>
            <p:spPr bwMode="auto">
              <a:xfrm>
                <a:off x="5295642" y="3888919"/>
                <a:ext cx="102731" cy="45658"/>
              </a:xfrm>
              <a:custGeom>
                <a:avLst/>
                <a:gdLst>
                  <a:gd name="T0" fmla="*/ 45 w 57"/>
                  <a:gd name="T1" fmla="*/ 25 h 25"/>
                  <a:gd name="T2" fmla="*/ 56 w 57"/>
                  <a:gd name="T3" fmla="*/ 18 h 25"/>
                  <a:gd name="T4" fmla="*/ 56 w 57"/>
                  <a:gd name="T5" fmla="*/ 18 h 25"/>
                  <a:gd name="T6" fmla="*/ 46 w 57"/>
                  <a:gd name="T7" fmla="*/ 5 h 25"/>
                  <a:gd name="T8" fmla="*/ 23 w 57"/>
                  <a:gd name="T9" fmla="*/ 3 h 25"/>
                  <a:gd name="T10" fmla="*/ 45 w 57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25">
                    <a:moveTo>
                      <a:pt x="45" y="25"/>
                    </a:moveTo>
                    <a:cubicBezTo>
                      <a:pt x="51" y="25"/>
                      <a:pt x="56" y="24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7" y="12"/>
                      <a:pt x="52" y="6"/>
                      <a:pt x="46" y="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0" y="0"/>
                      <a:pt x="14" y="25"/>
                      <a:pt x="45" y="25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íṡļiḍè"/>
              <p:cNvSpPr/>
              <p:nvPr/>
            </p:nvSpPr>
            <p:spPr bwMode="auto">
              <a:xfrm>
                <a:off x="5316950" y="3892723"/>
                <a:ext cx="38049" cy="14459"/>
              </a:xfrm>
              <a:custGeom>
                <a:avLst/>
                <a:gdLst>
                  <a:gd name="T0" fmla="*/ 21 w 21"/>
                  <a:gd name="T1" fmla="*/ 2 h 8"/>
                  <a:gd name="T2" fmla="*/ 11 w 21"/>
                  <a:gd name="T3" fmla="*/ 1 h 8"/>
                  <a:gd name="T4" fmla="*/ 1 w 21"/>
                  <a:gd name="T5" fmla="*/ 5 h 8"/>
                  <a:gd name="T6" fmla="*/ 21 w 21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8">
                    <a:moveTo>
                      <a:pt x="21" y="2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5" y="0"/>
                      <a:pt x="0" y="2"/>
                      <a:pt x="1" y="5"/>
                    </a:cubicBezTo>
                    <a:cubicBezTo>
                      <a:pt x="9" y="8"/>
                      <a:pt x="20" y="7"/>
                      <a:pt x="21" y="2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1" name="îṩļíḋe"/>
              <p:cNvSpPr/>
              <p:nvPr/>
            </p:nvSpPr>
            <p:spPr bwMode="auto">
              <a:xfrm>
                <a:off x="6735401" y="3916314"/>
                <a:ext cx="167414" cy="175024"/>
              </a:xfrm>
              <a:custGeom>
                <a:avLst/>
                <a:gdLst>
                  <a:gd name="T0" fmla="*/ 85 w 93"/>
                  <a:gd name="T1" fmla="*/ 25 h 97"/>
                  <a:gd name="T2" fmla="*/ 91 w 93"/>
                  <a:gd name="T3" fmla="*/ 67 h 97"/>
                  <a:gd name="T4" fmla="*/ 75 w 93"/>
                  <a:gd name="T5" fmla="*/ 87 h 97"/>
                  <a:gd name="T6" fmla="*/ 55 w 93"/>
                  <a:gd name="T7" fmla="*/ 90 h 97"/>
                  <a:gd name="T8" fmla="*/ 8 w 93"/>
                  <a:gd name="T9" fmla="*/ 75 h 97"/>
                  <a:gd name="T10" fmla="*/ 2 w 93"/>
                  <a:gd name="T11" fmla="*/ 38 h 97"/>
                  <a:gd name="T12" fmla="*/ 18 w 93"/>
                  <a:gd name="T13" fmla="*/ 17 h 97"/>
                  <a:gd name="T14" fmla="*/ 85 w 93"/>
                  <a:gd name="T15" fmla="*/ 2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97">
                    <a:moveTo>
                      <a:pt x="85" y="25"/>
                    </a:moveTo>
                    <a:cubicBezTo>
                      <a:pt x="91" y="67"/>
                      <a:pt x="91" y="67"/>
                      <a:pt x="91" y="67"/>
                    </a:cubicBezTo>
                    <a:cubicBezTo>
                      <a:pt x="93" y="76"/>
                      <a:pt x="85" y="85"/>
                      <a:pt x="75" y="87"/>
                    </a:cubicBezTo>
                    <a:cubicBezTo>
                      <a:pt x="55" y="90"/>
                      <a:pt x="55" y="90"/>
                      <a:pt x="55" y="90"/>
                    </a:cubicBezTo>
                    <a:cubicBezTo>
                      <a:pt x="40" y="92"/>
                      <a:pt x="11" y="97"/>
                      <a:pt x="8" y="75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0" y="28"/>
                      <a:pt x="8" y="19"/>
                      <a:pt x="18" y="17"/>
                    </a:cubicBezTo>
                    <a:cubicBezTo>
                      <a:pt x="34" y="15"/>
                      <a:pt x="81" y="0"/>
                      <a:pt x="85" y="25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2" name="ïšļïdè"/>
              <p:cNvSpPr/>
              <p:nvPr/>
            </p:nvSpPr>
            <p:spPr bwMode="auto">
              <a:xfrm>
                <a:off x="6739206" y="3929250"/>
                <a:ext cx="59356" cy="66205"/>
              </a:xfrm>
              <a:custGeom>
                <a:avLst/>
                <a:gdLst>
                  <a:gd name="T0" fmla="*/ 27 w 33"/>
                  <a:gd name="T1" fmla="*/ 4 h 37"/>
                  <a:gd name="T2" fmla="*/ 27 w 33"/>
                  <a:gd name="T3" fmla="*/ 4 h 37"/>
                  <a:gd name="T4" fmla="*/ 30 w 33"/>
                  <a:gd name="T5" fmla="*/ 20 h 37"/>
                  <a:gd name="T6" fmla="*/ 22 w 33"/>
                  <a:gd name="T7" fmla="*/ 31 h 37"/>
                  <a:gd name="T8" fmla="*/ 6 w 33"/>
                  <a:gd name="T9" fmla="*/ 33 h 37"/>
                  <a:gd name="T10" fmla="*/ 6 w 33"/>
                  <a:gd name="T11" fmla="*/ 33 h 37"/>
                  <a:gd name="T12" fmla="*/ 4 w 33"/>
                  <a:gd name="T13" fmla="*/ 17 h 37"/>
                  <a:gd name="T14" fmla="*/ 11 w 33"/>
                  <a:gd name="T15" fmla="*/ 7 h 37"/>
                  <a:gd name="T16" fmla="*/ 27 w 33"/>
                  <a:gd name="T17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7">
                    <a:moveTo>
                      <a:pt x="27" y="4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32" y="8"/>
                      <a:pt x="33" y="15"/>
                      <a:pt x="30" y="2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19" y="36"/>
                      <a:pt x="11" y="37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" y="30"/>
                      <a:pt x="0" y="22"/>
                      <a:pt x="4" y="1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5" y="2"/>
                      <a:pt x="22" y="0"/>
                      <a:pt x="27" y="4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3" name="îśliḓè"/>
              <p:cNvSpPr/>
              <p:nvPr/>
            </p:nvSpPr>
            <p:spPr bwMode="auto">
              <a:xfrm>
                <a:off x="6818347" y="3937621"/>
                <a:ext cx="72293" cy="137736"/>
              </a:xfrm>
              <a:custGeom>
                <a:avLst/>
                <a:gdLst>
                  <a:gd name="T0" fmla="*/ 11 w 40"/>
                  <a:gd name="T1" fmla="*/ 76 h 76"/>
                  <a:gd name="T2" fmla="*/ 10 w 40"/>
                  <a:gd name="T3" fmla="*/ 74 h 76"/>
                  <a:gd name="T4" fmla="*/ 10 w 40"/>
                  <a:gd name="T5" fmla="*/ 74 h 76"/>
                  <a:gd name="T6" fmla="*/ 18 w 40"/>
                  <a:gd name="T7" fmla="*/ 63 h 76"/>
                  <a:gd name="T8" fmla="*/ 16 w 40"/>
                  <a:gd name="T9" fmla="*/ 63 h 76"/>
                  <a:gd name="T10" fmla="*/ 3 w 40"/>
                  <a:gd name="T11" fmla="*/ 54 h 76"/>
                  <a:gd name="T12" fmla="*/ 3 w 40"/>
                  <a:gd name="T13" fmla="*/ 54 h 76"/>
                  <a:gd name="T14" fmla="*/ 12 w 40"/>
                  <a:gd name="T15" fmla="*/ 43 h 76"/>
                  <a:gd name="T16" fmla="*/ 0 w 40"/>
                  <a:gd name="T17" fmla="*/ 34 h 76"/>
                  <a:gd name="T18" fmla="*/ 0 w 40"/>
                  <a:gd name="T19" fmla="*/ 34 h 76"/>
                  <a:gd name="T20" fmla="*/ 11 w 40"/>
                  <a:gd name="T21" fmla="*/ 22 h 76"/>
                  <a:gd name="T22" fmla="*/ 13 w 40"/>
                  <a:gd name="T23" fmla="*/ 22 h 76"/>
                  <a:gd name="T24" fmla="*/ 3 w 40"/>
                  <a:gd name="T25" fmla="*/ 13 h 76"/>
                  <a:gd name="T26" fmla="*/ 3 w 40"/>
                  <a:gd name="T27" fmla="*/ 13 h 76"/>
                  <a:gd name="T28" fmla="*/ 14 w 40"/>
                  <a:gd name="T29" fmla="*/ 1 h 76"/>
                  <a:gd name="T30" fmla="*/ 23 w 40"/>
                  <a:gd name="T31" fmla="*/ 0 h 76"/>
                  <a:gd name="T32" fmla="*/ 29 w 40"/>
                  <a:gd name="T33" fmla="*/ 2 h 76"/>
                  <a:gd name="T34" fmla="*/ 37 w 40"/>
                  <a:gd name="T35" fmla="*/ 15 h 76"/>
                  <a:gd name="T36" fmla="*/ 40 w 40"/>
                  <a:gd name="T37" fmla="*/ 56 h 76"/>
                  <a:gd name="T38" fmla="*/ 40 w 40"/>
                  <a:gd name="T39" fmla="*/ 58 h 76"/>
                  <a:gd name="T40" fmla="*/ 21 w 40"/>
                  <a:gd name="T41" fmla="*/ 75 h 76"/>
                  <a:gd name="T42" fmla="*/ 11 w 40"/>
                  <a:gd name="T4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76">
                    <a:moveTo>
                      <a:pt x="11" y="76"/>
                    </a:moveTo>
                    <a:cubicBezTo>
                      <a:pt x="10" y="76"/>
                      <a:pt x="10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69"/>
                      <a:pt x="13" y="65"/>
                      <a:pt x="18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0" y="64"/>
                      <a:pt x="4" y="6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49"/>
                      <a:pt x="7" y="45"/>
                      <a:pt x="12" y="43"/>
                    </a:cubicBezTo>
                    <a:cubicBezTo>
                      <a:pt x="6" y="43"/>
                      <a:pt x="1" y="39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28"/>
                      <a:pt x="5" y="23"/>
                      <a:pt x="11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8" y="21"/>
                      <a:pt x="4" y="18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7"/>
                      <a:pt x="7" y="2"/>
                      <a:pt x="14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1"/>
                      <a:pt x="29" y="2"/>
                    </a:cubicBezTo>
                    <a:cubicBezTo>
                      <a:pt x="33" y="5"/>
                      <a:pt x="36" y="9"/>
                      <a:pt x="37" y="15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57"/>
                      <a:pt x="40" y="57"/>
                      <a:pt x="40" y="58"/>
                    </a:cubicBezTo>
                    <a:cubicBezTo>
                      <a:pt x="39" y="66"/>
                      <a:pt x="31" y="74"/>
                      <a:pt x="21" y="75"/>
                    </a:cubicBezTo>
                    <a:lnTo>
                      <a:pt x="11" y="76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4" name="iS1ïḑé"/>
              <p:cNvSpPr/>
              <p:nvPr/>
            </p:nvSpPr>
            <p:spPr bwMode="auto">
              <a:xfrm>
                <a:off x="6829001" y="3926967"/>
                <a:ext cx="92078" cy="47180"/>
              </a:xfrm>
              <a:custGeom>
                <a:avLst/>
                <a:gdLst>
                  <a:gd name="T0" fmla="*/ 50 w 51"/>
                  <a:gd name="T1" fmla="*/ 10 h 26"/>
                  <a:gd name="T2" fmla="*/ 50 w 51"/>
                  <a:gd name="T3" fmla="*/ 10 h 26"/>
                  <a:gd name="T4" fmla="*/ 41 w 51"/>
                  <a:gd name="T5" fmla="*/ 21 h 26"/>
                  <a:gd name="T6" fmla="*/ 12 w 51"/>
                  <a:gd name="T7" fmla="*/ 25 h 26"/>
                  <a:gd name="T8" fmla="*/ 0 w 51"/>
                  <a:gd name="T9" fmla="*/ 16 h 26"/>
                  <a:gd name="T10" fmla="*/ 0 w 51"/>
                  <a:gd name="T11" fmla="*/ 16 h 26"/>
                  <a:gd name="T12" fmla="*/ 10 w 51"/>
                  <a:gd name="T13" fmla="*/ 5 h 26"/>
                  <a:gd name="T14" fmla="*/ 39 w 51"/>
                  <a:gd name="T15" fmla="*/ 1 h 26"/>
                  <a:gd name="T16" fmla="*/ 50 w 51"/>
                  <a:gd name="T1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6">
                    <a:moveTo>
                      <a:pt x="50" y="10"/>
                    </a:moveTo>
                    <a:cubicBezTo>
                      <a:pt x="50" y="10"/>
                      <a:pt x="50" y="10"/>
                      <a:pt x="50" y="10"/>
                    </a:cubicBezTo>
                    <a:cubicBezTo>
                      <a:pt x="51" y="15"/>
                      <a:pt x="47" y="21"/>
                      <a:pt x="41" y="21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6"/>
                      <a:pt x="1" y="2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4" y="5"/>
                      <a:pt x="10" y="5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5" y="0"/>
                      <a:pt x="50" y="4"/>
                      <a:pt x="50" y="1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5" name="íṥḷiḋè"/>
              <p:cNvSpPr/>
              <p:nvPr/>
            </p:nvSpPr>
            <p:spPr bwMode="auto">
              <a:xfrm>
                <a:off x="6823674" y="3963494"/>
                <a:ext cx="111863" cy="48702"/>
              </a:xfrm>
              <a:custGeom>
                <a:avLst/>
                <a:gdLst>
                  <a:gd name="T0" fmla="*/ 61 w 62"/>
                  <a:gd name="T1" fmla="*/ 9 h 27"/>
                  <a:gd name="T2" fmla="*/ 61 w 62"/>
                  <a:gd name="T3" fmla="*/ 9 h 27"/>
                  <a:gd name="T4" fmla="*/ 50 w 62"/>
                  <a:gd name="T5" fmla="*/ 21 h 27"/>
                  <a:gd name="T6" fmla="*/ 13 w 62"/>
                  <a:gd name="T7" fmla="*/ 26 h 27"/>
                  <a:gd name="T8" fmla="*/ 1 w 62"/>
                  <a:gd name="T9" fmla="*/ 17 h 27"/>
                  <a:gd name="T10" fmla="*/ 1 w 62"/>
                  <a:gd name="T11" fmla="*/ 17 h 27"/>
                  <a:gd name="T12" fmla="*/ 12 w 62"/>
                  <a:gd name="T13" fmla="*/ 5 h 27"/>
                  <a:gd name="T14" fmla="*/ 49 w 62"/>
                  <a:gd name="T15" fmla="*/ 0 h 27"/>
                  <a:gd name="T16" fmla="*/ 61 w 62"/>
                  <a:gd name="T17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27">
                    <a:moveTo>
                      <a:pt x="61" y="9"/>
                    </a:moveTo>
                    <a:cubicBezTo>
                      <a:pt x="61" y="9"/>
                      <a:pt x="61" y="9"/>
                      <a:pt x="61" y="9"/>
                    </a:cubicBezTo>
                    <a:cubicBezTo>
                      <a:pt x="62" y="15"/>
                      <a:pt x="57" y="20"/>
                      <a:pt x="50" y="21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7" y="27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2"/>
                      <a:pt x="5" y="6"/>
                      <a:pt x="12" y="5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5" y="0"/>
                      <a:pt x="61" y="3"/>
                      <a:pt x="61" y="9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6" name="îşlíḋé"/>
              <p:cNvSpPr/>
              <p:nvPr/>
            </p:nvSpPr>
            <p:spPr bwMode="auto">
              <a:xfrm>
                <a:off x="6829001" y="3999259"/>
                <a:ext cx="104253" cy="47180"/>
              </a:xfrm>
              <a:custGeom>
                <a:avLst/>
                <a:gdLst>
                  <a:gd name="T0" fmla="*/ 56 w 58"/>
                  <a:gd name="T1" fmla="*/ 10 h 26"/>
                  <a:gd name="T2" fmla="*/ 56 w 58"/>
                  <a:gd name="T3" fmla="*/ 10 h 26"/>
                  <a:gd name="T4" fmla="*/ 20 w 58"/>
                  <a:gd name="T5" fmla="*/ 24 h 26"/>
                  <a:gd name="T6" fmla="*/ 1 w 58"/>
                  <a:gd name="T7" fmla="*/ 18 h 26"/>
                  <a:gd name="T8" fmla="*/ 1 w 58"/>
                  <a:gd name="T9" fmla="*/ 18 h 26"/>
                  <a:gd name="T10" fmla="*/ 11 w 58"/>
                  <a:gd name="T11" fmla="*/ 6 h 26"/>
                  <a:gd name="T12" fmla="*/ 44 w 58"/>
                  <a:gd name="T13" fmla="*/ 1 h 26"/>
                  <a:gd name="T14" fmla="*/ 56 w 58"/>
                  <a:gd name="T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6">
                    <a:moveTo>
                      <a:pt x="56" y="10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8" y="25"/>
                      <a:pt x="30" y="22"/>
                      <a:pt x="20" y="24"/>
                    </a:cubicBezTo>
                    <a:cubicBezTo>
                      <a:pt x="10" y="26"/>
                      <a:pt x="1" y="25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2"/>
                      <a:pt x="5" y="7"/>
                      <a:pt x="11" y="6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50" y="0"/>
                      <a:pt x="56" y="4"/>
                      <a:pt x="56" y="10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7" name="íṡľíḓê"/>
              <p:cNvSpPr/>
              <p:nvPr/>
            </p:nvSpPr>
            <p:spPr bwMode="auto">
              <a:xfrm>
                <a:off x="6841937" y="4035786"/>
                <a:ext cx="84468" cy="39571"/>
              </a:xfrm>
              <a:custGeom>
                <a:avLst/>
                <a:gdLst>
                  <a:gd name="T0" fmla="*/ 46 w 47"/>
                  <a:gd name="T1" fmla="*/ 9 h 22"/>
                  <a:gd name="T2" fmla="*/ 46 w 47"/>
                  <a:gd name="T3" fmla="*/ 9 h 22"/>
                  <a:gd name="T4" fmla="*/ 22 w 47"/>
                  <a:gd name="T5" fmla="*/ 20 h 22"/>
                  <a:gd name="T6" fmla="*/ 0 w 47"/>
                  <a:gd name="T7" fmla="*/ 15 h 22"/>
                  <a:gd name="T8" fmla="*/ 0 w 47"/>
                  <a:gd name="T9" fmla="*/ 15 h 22"/>
                  <a:gd name="T10" fmla="*/ 10 w 47"/>
                  <a:gd name="T11" fmla="*/ 4 h 22"/>
                  <a:gd name="T12" fmla="*/ 35 w 47"/>
                  <a:gd name="T13" fmla="*/ 1 h 22"/>
                  <a:gd name="T14" fmla="*/ 46 w 47"/>
                  <a:gd name="T1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2">
                    <a:moveTo>
                      <a:pt x="46" y="9"/>
                    </a:moveTo>
                    <a:cubicBezTo>
                      <a:pt x="46" y="9"/>
                      <a:pt x="46" y="9"/>
                      <a:pt x="46" y="9"/>
                    </a:cubicBezTo>
                    <a:cubicBezTo>
                      <a:pt x="47" y="22"/>
                      <a:pt x="31" y="19"/>
                      <a:pt x="22" y="20"/>
                    </a:cubicBezTo>
                    <a:cubicBezTo>
                      <a:pt x="12" y="21"/>
                      <a:pt x="1" y="22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0"/>
                      <a:pt x="4" y="5"/>
                      <a:pt x="10" y="4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41" y="0"/>
                      <a:pt x="46" y="4"/>
                      <a:pt x="46" y="9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iṡ1íďè"/>
              <p:cNvSpPr/>
              <p:nvPr/>
            </p:nvSpPr>
            <p:spPr bwMode="auto">
              <a:xfrm>
                <a:off x="6832806" y="3937621"/>
                <a:ext cx="21307" cy="32722"/>
              </a:xfrm>
              <a:custGeom>
                <a:avLst/>
                <a:gdLst>
                  <a:gd name="T0" fmla="*/ 11 w 12"/>
                  <a:gd name="T1" fmla="*/ 17 h 18"/>
                  <a:gd name="T2" fmla="*/ 11 w 12"/>
                  <a:gd name="T3" fmla="*/ 17 h 18"/>
                  <a:gd name="T4" fmla="*/ 1 w 12"/>
                  <a:gd name="T5" fmla="*/ 10 h 18"/>
                  <a:gd name="T6" fmla="*/ 1 w 12"/>
                  <a:gd name="T7" fmla="*/ 10 h 18"/>
                  <a:gd name="T8" fmla="*/ 9 w 12"/>
                  <a:gd name="T9" fmla="*/ 0 h 18"/>
                  <a:gd name="T10" fmla="*/ 10 w 12"/>
                  <a:gd name="T11" fmla="*/ 0 h 18"/>
                  <a:gd name="T12" fmla="*/ 12 w 12"/>
                  <a:gd name="T13" fmla="*/ 8 h 18"/>
                  <a:gd name="T14" fmla="*/ 11 w 12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1" y="17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6" y="18"/>
                      <a:pt x="1" y="15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5"/>
                      <a:pt x="4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2" y="5"/>
                      <a:pt x="12" y="8"/>
                    </a:cubicBezTo>
                    <a:cubicBezTo>
                      <a:pt x="12" y="11"/>
                      <a:pt x="12" y="14"/>
                      <a:pt x="11" y="17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ïśļiďè"/>
              <p:cNvSpPr/>
              <p:nvPr/>
            </p:nvSpPr>
            <p:spPr bwMode="auto">
              <a:xfrm>
                <a:off x="6827479" y="3975670"/>
                <a:ext cx="21307" cy="32722"/>
              </a:xfrm>
              <a:custGeom>
                <a:avLst/>
                <a:gdLst>
                  <a:gd name="T0" fmla="*/ 11 w 12"/>
                  <a:gd name="T1" fmla="*/ 18 h 18"/>
                  <a:gd name="T2" fmla="*/ 11 w 12"/>
                  <a:gd name="T3" fmla="*/ 18 h 18"/>
                  <a:gd name="T4" fmla="*/ 1 w 12"/>
                  <a:gd name="T5" fmla="*/ 10 h 18"/>
                  <a:gd name="T6" fmla="*/ 1 w 12"/>
                  <a:gd name="T7" fmla="*/ 10 h 18"/>
                  <a:gd name="T8" fmla="*/ 10 w 12"/>
                  <a:gd name="T9" fmla="*/ 0 h 18"/>
                  <a:gd name="T10" fmla="*/ 10 w 12"/>
                  <a:gd name="T11" fmla="*/ 0 h 18"/>
                  <a:gd name="T12" fmla="*/ 12 w 12"/>
                  <a:gd name="T13" fmla="*/ 8 h 18"/>
                  <a:gd name="T14" fmla="*/ 11 w 12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11" y="18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6" y="18"/>
                      <a:pt x="1" y="15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5"/>
                      <a:pt x="4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2" y="5"/>
                      <a:pt x="12" y="8"/>
                    </a:cubicBezTo>
                    <a:cubicBezTo>
                      <a:pt x="12" y="11"/>
                      <a:pt x="12" y="14"/>
                      <a:pt x="11" y="18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íŝḻïdé"/>
              <p:cNvSpPr/>
              <p:nvPr/>
            </p:nvSpPr>
            <p:spPr bwMode="auto">
              <a:xfrm>
                <a:off x="6832806" y="4012196"/>
                <a:ext cx="21307" cy="30439"/>
              </a:xfrm>
              <a:custGeom>
                <a:avLst/>
                <a:gdLst>
                  <a:gd name="T0" fmla="*/ 11 w 12"/>
                  <a:gd name="T1" fmla="*/ 16 h 17"/>
                  <a:gd name="T2" fmla="*/ 11 w 12"/>
                  <a:gd name="T3" fmla="*/ 16 h 17"/>
                  <a:gd name="T4" fmla="*/ 1 w 12"/>
                  <a:gd name="T5" fmla="*/ 9 h 17"/>
                  <a:gd name="T6" fmla="*/ 1 w 12"/>
                  <a:gd name="T7" fmla="*/ 9 h 17"/>
                  <a:gd name="T8" fmla="*/ 9 w 12"/>
                  <a:gd name="T9" fmla="*/ 0 h 17"/>
                  <a:gd name="T10" fmla="*/ 10 w 12"/>
                  <a:gd name="T11" fmla="*/ 0 h 17"/>
                  <a:gd name="T12" fmla="*/ 12 w 12"/>
                  <a:gd name="T13" fmla="*/ 7 h 17"/>
                  <a:gd name="T14" fmla="*/ 11 w 12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11" y="16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6" y="17"/>
                      <a:pt x="1" y="14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5"/>
                      <a:pt x="4" y="1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2" y="5"/>
                      <a:pt x="12" y="7"/>
                    </a:cubicBezTo>
                    <a:cubicBezTo>
                      <a:pt x="12" y="10"/>
                      <a:pt x="12" y="13"/>
                      <a:pt x="11" y="16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íṣḷide"/>
              <p:cNvSpPr/>
              <p:nvPr/>
            </p:nvSpPr>
            <p:spPr bwMode="auto">
              <a:xfrm>
                <a:off x="6838133" y="4046440"/>
                <a:ext cx="28917" cy="26634"/>
              </a:xfrm>
              <a:custGeom>
                <a:avLst/>
                <a:gdLst>
                  <a:gd name="T0" fmla="*/ 15 w 16"/>
                  <a:gd name="T1" fmla="*/ 13 h 15"/>
                  <a:gd name="T2" fmla="*/ 14 w 16"/>
                  <a:gd name="T3" fmla="*/ 13 h 15"/>
                  <a:gd name="T4" fmla="*/ 13 w 16"/>
                  <a:gd name="T5" fmla="*/ 0 h 15"/>
                  <a:gd name="T6" fmla="*/ 14 w 16"/>
                  <a:gd name="T7" fmla="*/ 0 h 15"/>
                  <a:gd name="T8" fmla="*/ 15 w 16"/>
                  <a:gd name="T9" fmla="*/ 5 h 15"/>
                  <a:gd name="T10" fmla="*/ 15 w 16"/>
                  <a:gd name="T11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5">
                    <a:moveTo>
                      <a:pt x="15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" y="15"/>
                      <a:pt x="0" y="1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1"/>
                      <a:pt x="15" y="3"/>
                      <a:pt x="15" y="5"/>
                    </a:cubicBezTo>
                    <a:cubicBezTo>
                      <a:pt x="16" y="8"/>
                      <a:pt x="16" y="11"/>
                      <a:pt x="15" y="13"/>
                    </a:cubicBez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2" name="iś1îḑè"/>
              <p:cNvSpPr/>
              <p:nvPr/>
            </p:nvSpPr>
            <p:spPr bwMode="auto">
              <a:xfrm>
                <a:off x="6758992" y="3896529"/>
                <a:ext cx="73814" cy="72293"/>
              </a:xfrm>
              <a:custGeom>
                <a:avLst/>
                <a:gdLst>
                  <a:gd name="T0" fmla="*/ 38 w 41"/>
                  <a:gd name="T1" fmla="*/ 6 h 40"/>
                  <a:gd name="T2" fmla="*/ 38 w 41"/>
                  <a:gd name="T3" fmla="*/ 6 h 40"/>
                  <a:gd name="T4" fmla="*/ 36 w 41"/>
                  <a:gd name="T5" fmla="*/ 23 h 40"/>
                  <a:gd name="T6" fmla="*/ 20 w 41"/>
                  <a:gd name="T7" fmla="*/ 36 h 40"/>
                  <a:gd name="T8" fmla="*/ 4 w 41"/>
                  <a:gd name="T9" fmla="*/ 34 h 40"/>
                  <a:gd name="T10" fmla="*/ 4 w 41"/>
                  <a:gd name="T11" fmla="*/ 34 h 40"/>
                  <a:gd name="T12" fmla="*/ 6 w 41"/>
                  <a:gd name="T13" fmla="*/ 18 h 40"/>
                  <a:gd name="T14" fmla="*/ 21 w 41"/>
                  <a:gd name="T15" fmla="*/ 4 h 40"/>
                  <a:gd name="T16" fmla="*/ 38 w 41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0">
                    <a:moveTo>
                      <a:pt x="38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41" y="11"/>
                      <a:pt x="40" y="18"/>
                      <a:pt x="36" y="23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5" y="40"/>
                      <a:pt x="8" y="39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29"/>
                      <a:pt x="1" y="22"/>
                      <a:pt x="6" y="18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6" y="0"/>
                      <a:pt x="34" y="1"/>
                      <a:pt x="38" y="6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3" name="iŝlíḓe"/>
              <p:cNvSpPr/>
              <p:nvPr/>
            </p:nvSpPr>
            <p:spPr bwMode="auto">
              <a:xfrm>
                <a:off x="6789430" y="3888919"/>
                <a:ext cx="102731" cy="45658"/>
              </a:xfrm>
              <a:custGeom>
                <a:avLst/>
                <a:gdLst>
                  <a:gd name="T0" fmla="*/ 12 w 57"/>
                  <a:gd name="T1" fmla="*/ 25 h 25"/>
                  <a:gd name="T2" fmla="*/ 1 w 57"/>
                  <a:gd name="T3" fmla="*/ 18 h 25"/>
                  <a:gd name="T4" fmla="*/ 1 w 57"/>
                  <a:gd name="T5" fmla="*/ 18 h 25"/>
                  <a:gd name="T6" fmla="*/ 11 w 57"/>
                  <a:gd name="T7" fmla="*/ 5 h 25"/>
                  <a:gd name="T8" fmla="*/ 34 w 57"/>
                  <a:gd name="T9" fmla="*/ 3 h 25"/>
                  <a:gd name="T10" fmla="*/ 12 w 57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25">
                    <a:moveTo>
                      <a:pt x="12" y="25"/>
                    </a:moveTo>
                    <a:cubicBezTo>
                      <a:pt x="6" y="25"/>
                      <a:pt x="2" y="24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2"/>
                      <a:pt x="5" y="6"/>
                      <a:pt x="11" y="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57" y="0"/>
                      <a:pt x="44" y="25"/>
                      <a:pt x="12" y="25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4" name="îşļíḍê"/>
              <p:cNvSpPr/>
              <p:nvPr/>
            </p:nvSpPr>
            <p:spPr bwMode="auto">
              <a:xfrm>
                <a:off x="6832806" y="3892723"/>
                <a:ext cx="39570" cy="14459"/>
              </a:xfrm>
              <a:custGeom>
                <a:avLst/>
                <a:gdLst>
                  <a:gd name="T0" fmla="*/ 0 w 22"/>
                  <a:gd name="T1" fmla="*/ 2 h 8"/>
                  <a:gd name="T2" fmla="*/ 10 w 22"/>
                  <a:gd name="T3" fmla="*/ 1 h 8"/>
                  <a:gd name="T4" fmla="*/ 20 w 22"/>
                  <a:gd name="T5" fmla="*/ 5 h 8"/>
                  <a:gd name="T6" fmla="*/ 0 w 22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8">
                    <a:moveTo>
                      <a:pt x="0" y="2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7" y="0"/>
                      <a:pt x="22" y="2"/>
                      <a:pt x="20" y="5"/>
                    </a:cubicBezTo>
                    <a:cubicBezTo>
                      <a:pt x="12" y="8"/>
                      <a:pt x="1" y="7"/>
                      <a:pt x="0" y="2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5" name="ïṩḻïdé"/>
              <p:cNvSpPr/>
              <p:nvPr/>
            </p:nvSpPr>
            <p:spPr bwMode="auto">
              <a:xfrm>
                <a:off x="6107600" y="3161428"/>
                <a:ext cx="235901" cy="74575"/>
              </a:xfrm>
              <a:custGeom>
                <a:avLst/>
                <a:gdLst>
                  <a:gd name="T0" fmla="*/ 131 w 131"/>
                  <a:gd name="T1" fmla="*/ 38 h 41"/>
                  <a:gd name="T2" fmla="*/ 114 w 131"/>
                  <a:gd name="T3" fmla="*/ 37 h 41"/>
                  <a:gd name="T4" fmla="*/ 0 w 131"/>
                  <a:gd name="T5" fmla="*/ 3 h 41"/>
                  <a:gd name="T6" fmla="*/ 53 w 131"/>
                  <a:gd name="T7" fmla="*/ 11 h 41"/>
                  <a:gd name="T8" fmla="*/ 131 w 131"/>
                  <a:gd name="T9" fmla="*/ 29 h 41"/>
                  <a:gd name="T10" fmla="*/ 131 w 131"/>
                  <a:gd name="T11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41">
                    <a:moveTo>
                      <a:pt x="131" y="38"/>
                    </a:moveTo>
                    <a:cubicBezTo>
                      <a:pt x="125" y="41"/>
                      <a:pt x="120" y="38"/>
                      <a:pt x="114" y="37"/>
                    </a:cubicBezTo>
                    <a:cubicBezTo>
                      <a:pt x="75" y="32"/>
                      <a:pt x="26" y="4"/>
                      <a:pt x="0" y="3"/>
                    </a:cubicBezTo>
                    <a:cubicBezTo>
                      <a:pt x="14" y="0"/>
                      <a:pt x="35" y="5"/>
                      <a:pt x="53" y="11"/>
                    </a:cubicBezTo>
                    <a:cubicBezTo>
                      <a:pt x="79" y="20"/>
                      <a:pt x="101" y="29"/>
                      <a:pt x="131" y="29"/>
                    </a:cubicBezTo>
                    <a:lnTo>
                      <a:pt x="131" y="38"/>
                    </a:lnTo>
                    <a:close/>
                  </a:path>
                </a:pathLst>
              </a:custGeom>
              <a:solidFill>
                <a:srgbClr val="F0E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2" name="iSļîde"/>
            <p:cNvGrpSpPr/>
            <p:nvPr/>
          </p:nvGrpSpPr>
          <p:grpSpPr>
            <a:xfrm>
              <a:off x="6080182" y="1764653"/>
              <a:ext cx="1211820" cy="488604"/>
              <a:chOff x="6082280" y="1837668"/>
              <a:chExt cx="1211820" cy="488604"/>
            </a:xfrm>
          </p:grpSpPr>
          <p:cxnSp>
            <p:nvCxnSpPr>
              <p:cNvPr id="61" name="直接连接符 6"/>
              <p:cNvCxnSpPr/>
              <p:nvPr/>
            </p:nvCxnSpPr>
            <p:spPr>
              <a:xfrm flipH="1">
                <a:off x="6570883" y="2081971"/>
                <a:ext cx="723217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îṩḷîḍe"/>
              <p:cNvGrpSpPr/>
              <p:nvPr/>
            </p:nvGrpSpPr>
            <p:grpSpPr>
              <a:xfrm>
                <a:off x="6082280" y="1837668"/>
                <a:ext cx="488604" cy="488604"/>
                <a:chOff x="5825706" y="2018969"/>
                <a:chExt cx="531504" cy="531504"/>
              </a:xfrm>
            </p:grpSpPr>
            <p:sp>
              <p:nvSpPr>
                <p:cNvPr id="63" name="îṥľîde"/>
                <p:cNvSpPr/>
                <p:nvPr/>
              </p:nvSpPr>
              <p:spPr>
                <a:xfrm flipH="1">
                  <a:off x="5825706" y="2018969"/>
                  <a:ext cx="531504" cy="53150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grpSp>
              <p:nvGrpSpPr>
                <p:cNvPr id="64" name="í$ľîḑe"/>
                <p:cNvGrpSpPr/>
                <p:nvPr/>
              </p:nvGrpSpPr>
              <p:grpSpPr>
                <a:xfrm>
                  <a:off x="5940597" y="2146935"/>
                  <a:ext cx="299240" cy="257660"/>
                  <a:chOff x="9522280" y="2360872"/>
                  <a:chExt cx="503802" cy="433797"/>
                </a:xfrm>
              </p:grpSpPr>
              <p:sp>
                <p:nvSpPr>
                  <p:cNvPr id="65" name="iSlïdé"/>
                  <p:cNvSpPr/>
                  <p:nvPr/>
                </p:nvSpPr>
                <p:spPr bwMode="auto">
                  <a:xfrm>
                    <a:off x="9632451" y="2432598"/>
                    <a:ext cx="48200" cy="4533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6" name="í$ḷide"/>
                  <p:cNvSpPr/>
                  <p:nvPr/>
                </p:nvSpPr>
                <p:spPr bwMode="auto">
                  <a:xfrm>
                    <a:off x="9727129" y="2360872"/>
                    <a:ext cx="83202" cy="763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7" name="iS1îḋe"/>
                  <p:cNvSpPr/>
                  <p:nvPr/>
                </p:nvSpPr>
                <p:spPr bwMode="auto">
                  <a:xfrm>
                    <a:off x="9865416" y="2433745"/>
                    <a:ext cx="49347" cy="4475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8" name="işlïḋé"/>
                  <p:cNvSpPr/>
                  <p:nvPr/>
                </p:nvSpPr>
                <p:spPr bwMode="auto">
                  <a:xfrm>
                    <a:off x="9616958" y="2719500"/>
                    <a:ext cx="303544" cy="7516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9" name="iṩlîde"/>
                  <p:cNvSpPr/>
                  <p:nvPr/>
                </p:nvSpPr>
                <p:spPr bwMode="auto">
                  <a:xfrm>
                    <a:off x="9941732" y="2410219"/>
                    <a:ext cx="84350" cy="7516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0" name="iṡļiḋé"/>
                  <p:cNvSpPr/>
                  <p:nvPr/>
                </p:nvSpPr>
                <p:spPr bwMode="auto">
                  <a:xfrm>
                    <a:off x="9522280" y="2411367"/>
                    <a:ext cx="84350" cy="763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1" name="ïṣḻïďe"/>
                  <p:cNvSpPr/>
                  <p:nvPr/>
                </p:nvSpPr>
                <p:spPr bwMode="auto">
                  <a:xfrm>
                    <a:off x="9580808" y="2449812"/>
                    <a:ext cx="389040" cy="254769"/>
                  </a:xfrm>
                  <a:custGeom>
                    <a:avLst/>
                    <a:gdLst>
                      <a:gd name="T0" fmla="*/ 316 w 346"/>
                      <a:gd name="T1" fmla="*/ 39 h 227"/>
                      <a:gd name="T2" fmla="*/ 265 w 346"/>
                      <a:gd name="T3" fmla="*/ 85 h 227"/>
                      <a:gd name="T4" fmla="*/ 269 w 346"/>
                      <a:gd name="T5" fmla="*/ 38 h 227"/>
                      <a:gd name="T6" fmla="*/ 253 w 346"/>
                      <a:gd name="T7" fmla="*/ 36 h 227"/>
                      <a:gd name="T8" fmla="*/ 222 w 346"/>
                      <a:gd name="T9" fmla="*/ 75 h 227"/>
                      <a:gd name="T10" fmla="*/ 182 w 346"/>
                      <a:gd name="T11" fmla="*/ 12 h 227"/>
                      <a:gd name="T12" fmla="*/ 152 w 346"/>
                      <a:gd name="T13" fmla="*/ 12 h 227"/>
                      <a:gd name="T14" fmla="*/ 113 w 346"/>
                      <a:gd name="T15" fmla="*/ 74 h 227"/>
                      <a:gd name="T16" fmla="*/ 86 w 346"/>
                      <a:gd name="T17" fmla="*/ 36 h 227"/>
                      <a:gd name="T18" fmla="*/ 71 w 346"/>
                      <a:gd name="T19" fmla="*/ 36 h 227"/>
                      <a:gd name="T20" fmla="*/ 73 w 346"/>
                      <a:gd name="T21" fmla="*/ 88 h 227"/>
                      <a:gd name="T22" fmla="*/ 23 w 346"/>
                      <a:gd name="T23" fmla="*/ 39 h 227"/>
                      <a:gd name="T24" fmla="*/ 0 w 346"/>
                      <a:gd name="T25" fmla="*/ 47 h 227"/>
                      <a:gd name="T26" fmla="*/ 32 w 346"/>
                      <a:gd name="T27" fmla="*/ 227 h 227"/>
                      <a:gd name="T28" fmla="*/ 301 w 346"/>
                      <a:gd name="T29" fmla="*/ 227 h 227"/>
                      <a:gd name="T30" fmla="*/ 346 w 346"/>
                      <a:gd name="T31" fmla="*/ 52 h 227"/>
                      <a:gd name="T32" fmla="*/ 316 w 346"/>
                      <a:gd name="T33" fmla="*/ 39 h 2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46" h="227">
                        <a:moveTo>
                          <a:pt x="316" y="39"/>
                        </a:moveTo>
                        <a:cubicBezTo>
                          <a:pt x="265" y="85"/>
                          <a:pt x="265" y="85"/>
                          <a:pt x="265" y="85"/>
                        </a:cubicBezTo>
                        <a:cubicBezTo>
                          <a:pt x="269" y="38"/>
                          <a:pt x="269" y="38"/>
                          <a:pt x="269" y="38"/>
                        </a:cubicBezTo>
                        <a:cubicBezTo>
                          <a:pt x="269" y="38"/>
                          <a:pt x="262" y="27"/>
                          <a:pt x="253" y="36"/>
                        </a:cubicBezTo>
                        <a:cubicBezTo>
                          <a:pt x="222" y="75"/>
                          <a:pt x="222" y="75"/>
                          <a:pt x="222" y="75"/>
                        </a:cubicBezTo>
                        <a:cubicBezTo>
                          <a:pt x="182" y="12"/>
                          <a:pt x="182" y="12"/>
                          <a:pt x="182" y="12"/>
                        </a:cubicBezTo>
                        <a:cubicBezTo>
                          <a:pt x="182" y="12"/>
                          <a:pt x="171" y="0"/>
                          <a:pt x="152" y="12"/>
                        </a:cubicBezTo>
                        <a:cubicBezTo>
                          <a:pt x="113" y="74"/>
                          <a:pt x="113" y="74"/>
                          <a:pt x="113" y="74"/>
                        </a:cubicBezTo>
                        <a:cubicBezTo>
                          <a:pt x="86" y="36"/>
                          <a:pt x="86" y="36"/>
                          <a:pt x="86" y="36"/>
                        </a:cubicBezTo>
                        <a:cubicBezTo>
                          <a:pt x="86" y="36"/>
                          <a:pt x="79" y="25"/>
                          <a:pt x="71" y="36"/>
                        </a:cubicBezTo>
                        <a:cubicBezTo>
                          <a:pt x="73" y="88"/>
                          <a:pt x="73" y="88"/>
                          <a:pt x="73" y="88"/>
                        </a:cubicBezTo>
                        <a:cubicBezTo>
                          <a:pt x="23" y="39"/>
                          <a:pt x="23" y="39"/>
                          <a:pt x="23" y="39"/>
                        </a:cubicBezTo>
                        <a:cubicBezTo>
                          <a:pt x="23" y="39"/>
                          <a:pt x="7" y="32"/>
                          <a:pt x="0" y="47"/>
                        </a:cubicBezTo>
                        <a:cubicBezTo>
                          <a:pt x="32" y="227"/>
                          <a:pt x="32" y="227"/>
                          <a:pt x="32" y="227"/>
                        </a:cubicBezTo>
                        <a:cubicBezTo>
                          <a:pt x="301" y="227"/>
                          <a:pt x="301" y="227"/>
                          <a:pt x="301" y="227"/>
                        </a:cubicBezTo>
                        <a:cubicBezTo>
                          <a:pt x="346" y="52"/>
                          <a:pt x="346" y="52"/>
                          <a:pt x="346" y="52"/>
                        </a:cubicBezTo>
                        <a:cubicBezTo>
                          <a:pt x="346" y="52"/>
                          <a:pt x="341" y="29"/>
                          <a:pt x="316" y="3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</p:grpSp>
        </p:grpSp>
        <p:sp>
          <p:nvSpPr>
            <p:cNvPr id="24" name="íšlíḍe"/>
            <p:cNvSpPr txBox="1"/>
            <p:nvPr/>
          </p:nvSpPr>
          <p:spPr bwMode="auto">
            <a:xfrm>
              <a:off x="7292003" y="1825214"/>
              <a:ext cx="355818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/>
                <a:t>职业决策</a:t>
              </a:r>
              <a:r>
                <a:rPr lang="en-US" altLang="zh-CN" sz="1800" b="1" dirty="0" smtClean="0"/>
                <a:t>&amp;</a:t>
              </a:r>
              <a:r>
                <a:rPr lang="zh-CN" altLang="en-US" sz="1800" b="1" dirty="0" smtClean="0"/>
                <a:t>行业发展</a:t>
              </a:r>
              <a:endParaRPr lang="en-US" altLang="zh-CN" sz="1800" b="1" dirty="0"/>
            </a:p>
          </p:txBody>
        </p:sp>
        <p:grpSp>
          <p:nvGrpSpPr>
            <p:cNvPr id="25" name="ïṧḻîďê"/>
            <p:cNvGrpSpPr/>
            <p:nvPr/>
          </p:nvGrpSpPr>
          <p:grpSpPr>
            <a:xfrm>
              <a:off x="6568786" y="2522631"/>
              <a:ext cx="1160139" cy="488604"/>
              <a:chOff x="6570884" y="2595647"/>
              <a:chExt cx="1160139" cy="488604"/>
            </a:xfrm>
          </p:grpSpPr>
          <p:cxnSp>
            <p:nvCxnSpPr>
              <p:cNvPr id="57" name="直接连接符 7"/>
              <p:cNvCxnSpPr/>
              <p:nvPr/>
            </p:nvCxnSpPr>
            <p:spPr>
              <a:xfrm flipH="1">
                <a:off x="7059488" y="2839949"/>
                <a:ext cx="671535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î$ḻïḓê"/>
              <p:cNvGrpSpPr/>
              <p:nvPr/>
            </p:nvGrpSpPr>
            <p:grpSpPr>
              <a:xfrm>
                <a:off x="6570884" y="2595647"/>
                <a:ext cx="488604" cy="488604"/>
                <a:chOff x="6688446" y="2837364"/>
                <a:chExt cx="531504" cy="531504"/>
              </a:xfrm>
            </p:grpSpPr>
            <p:sp>
              <p:nvSpPr>
                <p:cNvPr id="59" name="ï$ḻîḓé"/>
                <p:cNvSpPr/>
                <p:nvPr/>
              </p:nvSpPr>
              <p:spPr>
                <a:xfrm flipH="1">
                  <a:off x="6688446" y="2837364"/>
                  <a:ext cx="531504" cy="53150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0" name="íşlîdé"/>
                <p:cNvSpPr/>
                <p:nvPr/>
              </p:nvSpPr>
              <p:spPr>
                <a:xfrm>
                  <a:off x="6811261" y="2958482"/>
                  <a:ext cx="308815" cy="2717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041" y="15188"/>
                      </a:moveTo>
                      <a:cubicBezTo>
                        <a:pt x="8905" y="14174"/>
                        <a:pt x="8222" y="13317"/>
                        <a:pt x="8222" y="11485"/>
                      </a:cubicBezTo>
                      <a:cubicBezTo>
                        <a:pt x="8222" y="10385"/>
                        <a:pt x="8875" y="10744"/>
                        <a:pt x="9161" y="8730"/>
                      </a:cubicBezTo>
                      <a:cubicBezTo>
                        <a:pt x="9279" y="7894"/>
                        <a:pt x="9855" y="8716"/>
                        <a:pt x="9966" y="6808"/>
                      </a:cubicBezTo>
                      <a:cubicBezTo>
                        <a:pt x="9966" y="6047"/>
                        <a:pt x="9651" y="5858"/>
                        <a:pt x="9651" y="5858"/>
                      </a:cubicBezTo>
                      <a:cubicBezTo>
                        <a:pt x="9651" y="5858"/>
                        <a:pt x="9811" y="4733"/>
                        <a:pt x="9873" y="3867"/>
                      </a:cubicBezTo>
                      <a:cubicBezTo>
                        <a:pt x="9951" y="2788"/>
                        <a:pt x="9396" y="0"/>
                        <a:pt x="6431" y="0"/>
                      </a:cubicBezTo>
                      <a:cubicBezTo>
                        <a:pt x="3466" y="0"/>
                        <a:pt x="2909" y="2788"/>
                        <a:pt x="2987" y="3867"/>
                      </a:cubicBezTo>
                      <a:cubicBezTo>
                        <a:pt x="3050" y="4733"/>
                        <a:pt x="3210" y="5858"/>
                        <a:pt x="3210" y="5858"/>
                      </a:cubicBezTo>
                      <a:cubicBezTo>
                        <a:pt x="3210" y="5858"/>
                        <a:pt x="2895" y="6047"/>
                        <a:pt x="2895" y="6808"/>
                      </a:cubicBezTo>
                      <a:cubicBezTo>
                        <a:pt x="3005" y="8716"/>
                        <a:pt x="3582" y="7894"/>
                        <a:pt x="3700" y="8730"/>
                      </a:cubicBezTo>
                      <a:cubicBezTo>
                        <a:pt x="3987" y="10744"/>
                        <a:pt x="4639" y="10385"/>
                        <a:pt x="4639" y="11485"/>
                      </a:cubicBezTo>
                      <a:cubicBezTo>
                        <a:pt x="4639" y="13317"/>
                        <a:pt x="3956" y="14174"/>
                        <a:pt x="1819" y="15188"/>
                      </a:cubicBezTo>
                      <a:cubicBezTo>
                        <a:pt x="1169" y="15497"/>
                        <a:pt x="0" y="15976"/>
                        <a:pt x="0" y="17129"/>
                      </a:cubicBezTo>
                      <a:lnTo>
                        <a:pt x="0" y="21600"/>
                      </a:lnTo>
                      <a:lnTo>
                        <a:pt x="15005" y="21600"/>
                      </a:lnTo>
                      <a:cubicBezTo>
                        <a:pt x="15005" y="21600"/>
                        <a:pt x="15005" y="18955"/>
                        <a:pt x="15005" y="18248"/>
                      </a:cubicBezTo>
                      <a:cubicBezTo>
                        <a:pt x="15005" y="17196"/>
                        <a:pt x="13184" y="16207"/>
                        <a:pt x="11041" y="15188"/>
                      </a:cubicBezTo>
                      <a:close/>
                      <a:moveTo>
                        <a:pt x="21600" y="21600"/>
                      </a:moveTo>
                      <a:cubicBezTo>
                        <a:pt x="21600" y="21600"/>
                        <a:pt x="21557" y="16953"/>
                        <a:pt x="21307" y="16471"/>
                      </a:cubicBezTo>
                      <a:cubicBezTo>
                        <a:pt x="20935" y="15754"/>
                        <a:pt x="20071" y="15261"/>
                        <a:pt x="18463" y="14498"/>
                      </a:cubicBezTo>
                      <a:cubicBezTo>
                        <a:pt x="16861" y="13736"/>
                        <a:pt x="16349" y="13094"/>
                        <a:pt x="16349" y="11720"/>
                      </a:cubicBezTo>
                      <a:cubicBezTo>
                        <a:pt x="16349" y="10894"/>
                        <a:pt x="16838" y="11164"/>
                        <a:pt x="17053" y="9653"/>
                      </a:cubicBezTo>
                      <a:cubicBezTo>
                        <a:pt x="17142" y="9026"/>
                        <a:pt x="17574" y="9643"/>
                        <a:pt x="17657" y="8212"/>
                      </a:cubicBezTo>
                      <a:cubicBezTo>
                        <a:pt x="17657" y="7642"/>
                        <a:pt x="17420" y="7499"/>
                        <a:pt x="17420" y="7499"/>
                      </a:cubicBezTo>
                      <a:cubicBezTo>
                        <a:pt x="17420" y="7499"/>
                        <a:pt x="17541" y="6656"/>
                        <a:pt x="17588" y="6006"/>
                      </a:cubicBezTo>
                      <a:cubicBezTo>
                        <a:pt x="17646" y="5197"/>
                        <a:pt x="17229" y="3106"/>
                        <a:pt x="15005" y="3106"/>
                      </a:cubicBezTo>
                      <a:cubicBezTo>
                        <a:pt x="12781" y="3106"/>
                        <a:pt x="12365" y="5197"/>
                        <a:pt x="12422" y="6006"/>
                      </a:cubicBezTo>
                      <a:cubicBezTo>
                        <a:pt x="12469" y="6656"/>
                        <a:pt x="12589" y="7499"/>
                        <a:pt x="12589" y="7499"/>
                      </a:cubicBezTo>
                      <a:cubicBezTo>
                        <a:pt x="12589" y="7499"/>
                        <a:pt x="12353" y="7642"/>
                        <a:pt x="12353" y="8212"/>
                      </a:cubicBezTo>
                      <a:cubicBezTo>
                        <a:pt x="12437" y="9643"/>
                        <a:pt x="12868" y="9026"/>
                        <a:pt x="12957" y="9653"/>
                      </a:cubicBezTo>
                      <a:cubicBezTo>
                        <a:pt x="13173" y="11164"/>
                        <a:pt x="13662" y="10894"/>
                        <a:pt x="13662" y="11720"/>
                      </a:cubicBezTo>
                      <a:cubicBezTo>
                        <a:pt x="13662" y="12655"/>
                        <a:pt x="13424" y="13250"/>
                        <a:pt x="12768" y="13776"/>
                      </a:cubicBezTo>
                      <a:cubicBezTo>
                        <a:pt x="16268" y="15766"/>
                        <a:pt x="16737" y="16172"/>
                        <a:pt x="16737" y="17952"/>
                      </a:cubicBezTo>
                      <a:lnTo>
                        <a:pt x="16737" y="21600"/>
                      </a:lnTo>
                      <a:cubicBezTo>
                        <a:pt x="16737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7" name="iṡ1iḑè"/>
            <p:cNvSpPr txBox="1"/>
            <p:nvPr/>
          </p:nvSpPr>
          <p:spPr bwMode="auto">
            <a:xfrm>
              <a:off x="7728925" y="2583191"/>
              <a:ext cx="3558180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/>
                <a:t>企业文化</a:t>
              </a:r>
              <a:r>
                <a:rPr lang="en-US" altLang="zh-CN" sz="1800" b="1" dirty="0" smtClean="0"/>
                <a:t>&amp;</a:t>
              </a:r>
              <a:r>
                <a:rPr lang="zh-CN" altLang="en-US" sz="1800" b="1" dirty="0" smtClean="0"/>
                <a:t>简历技巧</a:t>
              </a:r>
              <a:endParaRPr lang="en-US" altLang="zh-CN" sz="1800" b="1" dirty="0"/>
            </a:p>
          </p:txBody>
        </p:sp>
        <p:grpSp>
          <p:nvGrpSpPr>
            <p:cNvPr id="28" name="îṥḷíḓê"/>
            <p:cNvGrpSpPr/>
            <p:nvPr/>
          </p:nvGrpSpPr>
          <p:grpSpPr>
            <a:xfrm>
              <a:off x="6626965" y="3280610"/>
              <a:ext cx="1316604" cy="488604"/>
              <a:chOff x="6629063" y="3353625"/>
              <a:chExt cx="1316604" cy="488604"/>
            </a:xfrm>
          </p:grpSpPr>
          <p:cxnSp>
            <p:nvCxnSpPr>
              <p:cNvPr id="53" name="直接连接符 8"/>
              <p:cNvCxnSpPr/>
              <p:nvPr/>
            </p:nvCxnSpPr>
            <p:spPr>
              <a:xfrm flipH="1">
                <a:off x="7117667" y="3596403"/>
                <a:ext cx="828000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îŝ1íde"/>
              <p:cNvGrpSpPr/>
              <p:nvPr/>
            </p:nvGrpSpPr>
            <p:grpSpPr>
              <a:xfrm>
                <a:off x="6629063" y="3353625"/>
                <a:ext cx="488604" cy="488604"/>
                <a:chOff x="6688446" y="3803098"/>
                <a:chExt cx="531504" cy="531504"/>
              </a:xfrm>
            </p:grpSpPr>
            <p:sp>
              <p:nvSpPr>
                <p:cNvPr id="55" name="íṥḷíde"/>
                <p:cNvSpPr/>
                <p:nvPr/>
              </p:nvSpPr>
              <p:spPr>
                <a:xfrm flipH="1">
                  <a:off x="6688446" y="3803098"/>
                  <a:ext cx="531504" cy="53150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ïṧḻíḋê"/>
                <p:cNvSpPr/>
                <p:nvPr/>
              </p:nvSpPr>
              <p:spPr>
                <a:xfrm>
                  <a:off x="6833224" y="3951746"/>
                  <a:ext cx="240761" cy="2407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896" y="15577"/>
                      </a:moveTo>
                      <a:cubicBezTo>
                        <a:pt x="12144" y="16865"/>
                        <a:pt x="9844" y="18851"/>
                        <a:pt x="8177" y="21278"/>
                      </a:cubicBezTo>
                      <a:cubicBezTo>
                        <a:pt x="9017" y="21487"/>
                        <a:pt x="9895" y="21600"/>
                        <a:pt x="10801" y="21600"/>
                      </a:cubicBezTo>
                      <a:cubicBezTo>
                        <a:pt x="12429" y="21600"/>
                        <a:pt x="13973" y="21237"/>
                        <a:pt x="15358" y="20591"/>
                      </a:cubicBezTo>
                      <a:cubicBezTo>
                        <a:pt x="15580" y="19502"/>
                        <a:pt x="15699" y="18376"/>
                        <a:pt x="15699" y="17222"/>
                      </a:cubicBezTo>
                      <a:cubicBezTo>
                        <a:pt x="15699" y="16807"/>
                        <a:pt x="15679" y="16394"/>
                        <a:pt x="15648" y="15985"/>
                      </a:cubicBezTo>
                      <a:cubicBezTo>
                        <a:pt x="15371" y="15896"/>
                        <a:pt x="15116" y="15757"/>
                        <a:pt x="14896" y="15577"/>
                      </a:cubicBezTo>
                      <a:close/>
                      <a:moveTo>
                        <a:pt x="18049" y="2796"/>
                      </a:moveTo>
                      <a:cubicBezTo>
                        <a:pt x="16319" y="2963"/>
                        <a:pt x="14667" y="3397"/>
                        <a:pt x="13127" y="4050"/>
                      </a:cubicBezTo>
                      <a:cubicBezTo>
                        <a:pt x="13136" y="4125"/>
                        <a:pt x="13139" y="4202"/>
                        <a:pt x="13139" y="4280"/>
                      </a:cubicBezTo>
                      <a:cubicBezTo>
                        <a:pt x="13139" y="4642"/>
                        <a:pt x="13052" y="4984"/>
                        <a:pt x="12904" y="5289"/>
                      </a:cubicBezTo>
                      <a:cubicBezTo>
                        <a:pt x="14441" y="7094"/>
                        <a:pt x="15635" y="9198"/>
                        <a:pt x="16388" y="11500"/>
                      </a:cubicBezTo>
                      <a:cubicBezTo>
                        <a:pt x="17323" y="11517"/>
                        <a:pt x="18121" y="12090"/>
                        <a:pt x="18465" y="12903"/>
                      </a:cubicBezTo>
                      <a:cubicBezTo>
                        <a:pt x="19505" y="12797"/>
                        <a:pt x="20517" y="12599"/>
                        <a:pt x="21493" y="12312"/>
                      </a:cubicBezTo>
                      <a:cubicBezTo>
                        <a:pt x="21562" y="11817"/>
                        <a:pt x="21600" y="11314"/>
                        <a:pt x="21600" y="10799"/>
                      </a:cubicBezTo>
                      <a:cubicBezTo>
                        <a:pt x="21600" y="7626"/>
                        <a:pt x="20230" y="4772"/>
                        <a:pt x="18049" y="2796"/>
                      </a:cubicBezTo>
                      <a:close/>
                      <a:moveTo>
                        <a:pt x="13739" y="14349"/>
                      </a:moveTo>
                      <a:cubicBezTo>
                        <a:pt x="11074" y="13908"/>
                        <a:pt x="8601" y="12890"/>
                        <a:pt x="6450" y="11433"/>
                      </a:cubicBezTo>
                      <a:cubicBezTo>
                        <a:pt x="6101" y="11646"/>
                        <a:pt x="5691" y="11773"/>
                        <a:pt x="5251" y="11773"/>
                      </a:cubicBezTo>
                      <a:cubicBezTo>
                        <a:pt x="5090" y="11773"/>
                        <a:pt x="4933" y="11755"/>
                        <a:pt x="4781" y="11724"/>
                      </a:cubicBezTo>
                      <a:cubicBezTo>
                        <a:pt x="3750" y="13677"/>
                        <a:pt x="3093" y="15854"/>
                        <a:pt x="2903" y="18164"/>
                      </a:cubicBezTo>
                      <a:cubicBezTo>
                        <a:pt x="3931" y="19266"/>
                        <a:pt x="5186" y="20154"/>
                        <a:pt x="6595" y="20750"/>
                      </a:cubicBezTo>
                      <a:cubicBezTo>
                        <a:pt x="8345" y="18059"/>
                        <a:pt x="10792" y="15833"/>
                        <a:pt x="13739" y="14349"/>
                      </a:cubicBezTo>
                      <a:close/>
                      <a:moveTo>
                        <a:pt x="17258" y="15906"/>
                      </a:moveTo>
                      <a:cubicBezTo>
                        <a:pt x="17290" y="16340"/>
                        <a:pt x="17306" y="16780"/>
                        <a:pt x="17306" y="17222"/>
                      </a:cubicBezTo>
                      <a:cubicBezTo>
                        <a:pt x="17306" y="18003"/>
                        <a:pt x="17256" y="18770"/>
                        <a:pt x="17163" y="19525"/>
                      </a:cubicBezTo>
                      <a:cubicBezTo>
                        <a:pt x="18993" y="18186"/>
                        <a:pt x="20389" y="16288"/>
                        <a:pt x="21091" y="14080"/>
                      </a:cubicBezTo>
                      <a:cubicBezTo>
                        <a:pt x="20259" y="14281"/>
                        <a:pt x="19403" y="14425"/>
                        <a:pt x="18531" y="14508"/>
                      </a:cubicBezTo>
                      <a:cubicBezTo>
                        <a:pt x="18326" y="15137"/>
                        <a:pt x="17860" y="15646"/>
                        <a:pt x="17258" y="15906"/>
                      </a:cubicBezTo>
                      <a:close/>
                      <a:moveTo>
                        <a:pt x="14278" y="12804"/>
                      </a:moveTo>
                      <a:cubicBezTo>
                        <a:pt x="14421" y="12507"/>
                        <a:pt x="14624" y="12244"/>
                        <a:pt x="14874" y="12035"/>
                      </a:cubicBezTo>
                      <a:cubicBezTo>
                        <a:pt x="14196" y="9947"/>
                        <a:pt x="13122" y="8037"/>
                        <a:pt x="11738" y="6396"/>
                      </a:cubicBezTo>
                      <a:cubicBezTo>
                        <a:pt x="11462" y="6512"/>
                        <a:pt x="11160" y="6577"/>
                        <a:pt x="10842" y="6577"/>
                      </a:cubicBezTo>
                      <a:cubicBezTo>
                        <a:pt x="10343" y="6577"/>
                        <a:pt x="9883" y="6417"/>
                        <a:pt x="9507" y="6147"/>
                      </a:cubicBezTo>
                      <a:cubicBezTo>
                        <a:pt x="8673" y="6781"/>
                        <a:pt x="7903" y="7490"/>
                        <a:pt x="7202" y="8265"/>
                      </a:cubicBezTo>
                      <a:cubicBezTo>
                        <a:pt x="7421" y="8615"/>
                        <a:pt x="7550" y="9030"/>
                        <a:pt x="7550" y="9475"/>
                      </a:cubicBezTo>
                      <a:cubicBezTo>
                        <a:pt x="7550" y="9715"/>
                        <a:pt x="7513" y="9946"/>
                        <a:pt x="7444" y="10163"/>
                      </a:cubicBezTo>
                      <a:cubicBezTo>
                        <a:pt x="9459" y="11510"/>
                        <a:pt x="11779" y="12433"/>
                        <a:pt x="14278" y="12804"/>
                      </a:cubicBezTo>
                      <a:close/>
                      <a:moveTo>
                        <a:pt x="10842" y="1982"/>
                      </a:moveTo>
                      <a:cubicBezTo>
                        <a:pt x="11448" y="1982"/>
                        <a:pt x="11999" y="2219"/>
                        <a:pt x="12409" y="2604"/>
                      </a:cubicBezTo>
                      <a:cubicBezTo>
                        <a:pt x="13608" y="2088"/>
                        <a:pt x="14870" y="1692"/>
                        <a:pt x="16183" y="1439"/>
                      </a:cubicBezTo>
                      <a:cubicBezTo>
                        <a:pt x="14599" y="526"/>
                        <a:pt x="12761" y="0"/>
                        <a:pt x="10801" y="0"/>
                      </a:cubicBezTo>
                      <a:cubicBezTo>
                        <a:pt x="9464" y="0"/>
                        <a:pt x="8183" y="245"/>
                        <a:pt x="7001" y="690"/>
                      </a:cubicBezTo>
                      <a:cubicBezTo>
                        <a:pt x="7940" y="1152"/>
                        <a:pt x="8833" y="1693"/>
                        <a:pt x="9674" y="2303"/>
                      </a:cubicBezTo>
                      <a:cubicBezTo>
                        <a:pt x="10018" y="2100"/>
                        <a:pt x="10415" y="1982"/>
                        <a:pt x="10842" y="1982"/>
                      </a:cubicBezTo>
                      <a:close/>
                      <a:moveTo>
                        <a:pt x="2954" y="9475"/>
                      </a:moveTo>
                      <a:cubicBezTo>
                        <a:pt x="2954" y="9153"/>
                        <a:pt x="3021" y="8844"/>
                        <a:pt x="3141" y="8566"/>
                      </a:cubicBezTo>
                      <a:cubicBezTo>
                        <a:pt x="2404" y="7757"/>
                        <a:pt x="1736" y="6884"/>
                        <a:pt x="1151" y="5952"/>
                      </a:cubicBezTo>
                      <a:cubicBezTo>
                        <a:pt x="417" y="7410"/>
                        <a:pt x="0" y="9056"/>
                        <a:pt x="0" y="10799"/>
                      </a:cubicBezTo>
                      <a:cubicBezTo>
                        <a:pt x="0" y="12819"/>
                        <a:pt x="556" y="14708"/>
                        <a:pt x="1521" y="16325"/>
                      </a:cubicBezTo>
                      <a:cubicBezTo>
                        <a:pt x="1866" y="14381"/>
                        <a:pt x="2520" y="12545"/>
                        <a:pt x="3424" y="10861"/>
                      </a:cubicBezTo>
                      <a:cubicBezTo>
                        <a:pt x="3130" y="10477"/>
                        <a:pt x="2954" y="9996"/>
                        <a:pt x="2954" y="9475"/>
                      </a:cubicBezTo>
                      <a:close/>
                      <a:moveTo>
                        <a:pt x="5251" y="7176"/>
                      </a:moveTo>
                      <a:cubicBezTo>
                        <a:pt x="5487" y="7176"/>
                        <a:pt x="5715" y="7213"/>
                        <a:pt x="5930" y="7278"/>
                      </a:cubicBezTo>
                      <a:cubicBezTo>
                        <a:pt x="6738" y="6372"/>
                        <a:pt x="7636" y="5547"/>
                        <a:pt x="8608" y="4813"/>
                      </a:cubicBezTo>
                      <a:cubicBezTo>
                        <a:pt x="8567" y="4642"/>
                        <a:pt x="8543" y="4464"/>
                        <a:pt x="8543" y="4280"/>
                      </a:cubicBezTo>
                      <a:cubicBezTo>
                        <a:pt x="8543" y="4026"/>
                        <a:pt x="8587" y="3781"/>
                        <a:pt x="8663" y="3552"/>
                      </a:cubicBezTo>
                      <a:cubicBezTo>
                        <a:pt x="7575" y="2771"/>
                        <a:pt x="6391" y="2115"/>
                        <a:pt x="5131" y="1609"/>
                      </a:cubicBezTo>
                      <a:cubicBezTo>
                        <a:pt x="3949" y="2338"/>
                        <a:pt x="2920" y="3289"/>
                        <a:pt x="2099" y="4405"/>
                      </a:cubicBezTo>
                      <a:cubicBezTo>
                        <a:pt x="2708" y="5484"/>
                        <a:pt x="3433" y="6491"/>
                        <a:pt x="4256" y="7407"/>
                      </a:cubicBezTo>
                      <a:cubicBezTo>
                        <a:pt x="4557" y="7261"/>
                        <a:pt x="4895" y="7176"/>
                        <a:pt x="5251" y="71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31" name="ïṥļîdé"/>
            <p:cNvSpPr txBox="1"/>
            <p:nvPr/>
          </p:nvSpPr>
          <p:spPr bwMode="auto">
            <a:xfrm>
              <a:off x="7962470" y="3331724"/>
              <a:ext cx="355818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/>
                <a:t>面试技巧</a:t>
              </a:r>
              <a:r>
                <a:rPr lang="en-US" altLang="zh-CN" b="1" dirty="0" smtClean="0"/>
                <a:t>&amp;</a:t>
              </a:r>
              <a:r>
                <a:rPr lang="zh-CN" altLang="en-US" b="1" dirty="0" smtClean="0"/>
                <a:t>突击无领导</a:t>
              </a:r>
              <a:endParaRPr lang="en-US" altLang="zh-CN" sz="1800" b="1" dirty="0"/>
            </a:p>
          </p:txBody>
        </p:sp>
        <p:grpSp>
          <p:nvGrpSpPr>
            <p:cNvPr id="32" name="ïS1ïḍê"/>
            <p:cNvGrpSpPr/>
            <p:nvPr/>
          </p:nvGrpSpPr>
          <p:grpSpPr>
            <a:xfrm>
              <a:off x="4871036" y="4982109"/>
              <a:ext cx="1212204" cy="488604"/>
              <a:chOff x="4873134" y="4989094"/>
              <a:chExt cx="1212204" cy="488604"/>
            </a:xfrm>
          </p:grpSpPr>
          <p:cxnSp>
            <p:nvCxnSpPr>
              <p:cNvPr id="49" name="直接连接符 9"/>
              <p:cNvCxnSpPr/>
              <p:nvPr/>
            </p:nvCxnSpPr>
            <p:spPr>
              <a:xfrm>
                <a:off x="4873134" y="5233396"/>
                <a:ext cx="723600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íşľïḍé"/>
              <p:cNvGrpSpPr/>
              <p:nvPr/>
            </p:nvGrpSpPr>
            <p:grpSpPr>
              <a:xfrm>
                <a:off x="5596734" y="4989094"/>
                <a:ext cx="488604" cy="488604"/>
                <a:chOff x="5825706" y="5595399"/>
                <a:chExt cx="531504" cy="531504"/>
              </a:xfrm>
            </p:grpSpPr>
            <p:sp>
              <p:nvSpPr>
                <p:cNvPr id="51" name="iS1îde"/>
                <p:cNvSpPr/>
                <p:nvPr/>
              </p:nvSpPr>
              <p:spPr>
                <a:xfrm flipH="1">
                  <a:off x="5825706" y="5595399"/>
                  <a:ext cx="531504" cy="53150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iṧļíḋe"/>
                <p:cNvSpPr/>
                <p:nvPr/>
              </p:nvSpPr>
              <p:spPr>
                <a:xfrm>
                  <a:off x="5933419" y="5712422"/>
                  <a:ext cx="265743" cy="211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2" h="21472" extrusionOk="0">
                      <a:moveTo>
                        <a:pt x="21150" y="257"/>
                      </a:moveTo>
                      <a:lnTo>
                        <a:pt x="16075" y="10636"/>
                      </a:lnTo>
                      <a:cubicBezTo>
                        <a:pt x="15886" y="11021"/>
                        <a:pt x="15517" y="11084"/>
                        <a:pt x="15255" y="10776"/>
                      </a:cubicBezTo>
                      <a:lnTo>
                        <a:pt x="12800" y="7890"/>
                      </a:lnTo>
                      <a:cubicBezTo>
                        <a:pt x="12537" y="7582"/>
                        <a:pt x="12160" y="7637"/>
                        <a:pt x="11960" y="8014"/>
                      </a:cubicBezTo>
                      <a:lnTo>
                        <a:pt x="8514" y="14538"/>
                      </a:lnTo>
                      <a:cubicBezTo>
                        <a:pt x="8316" y="14916"/>
                        <a:pt x="7936" y="14974"/>
                        <a:pt x="7669" y="14670"/>
                      </a:cubicBezTo>
                      <a:lnTo>
                        <a:pt x="6063" y="12832"/>
                      </a:lnTo>
                      <a:cubicBezTo>
                        <a:pt x="5798" y="12529"/>
                        <a:pt x="5397" y="12567"/>
                        <a:pt x="5171" y="12920"/>
                      </a:cubicBezTo>
                      <a:lnTo>
                        <a:pt x="116" y="20831"/>
                      </a:lnTo>
                      <a:cubicBezTo>
                        <a:pt x="-108" y="21184"/>
                        <a:pt x="3" y="21472"/>
                        <a:pt x="361" y="21472"/>
                      </a:cubicBezTo>
                      <a:lnTo>
                        <a:pt x="21492" y="21472"/>
                      </a:lnTo>
                      <a:lnTo>
                        <a:pt x="21492" y="379"/>
                      </a:lnTo>
                      <a:cubicBezTo>
                        <a:pt x="21492" y="-73"/>
                        <a:pt x="21338" y="-128"/>
                        <a:pt x="21150" y="25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34" name="ïśḷïḑè"/>
            <p:cNvSpPr txBox="1"/>
            <p:nvPr/>
          </p:nvSpPr>
          <p:spPr bwMode="auto">
            <a:xfrm>
              <a:off x="1309703" y="5036222"/>
              <a:ext cx="355972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/>
                <a:t>求职模拟大赛</a:t>
              </a:r>
              <a:endParaRPr lang="en-US" altLang="zh-CN" sz="1800" b="1" dirty="0"/>
            </a:p>
          </p:txBody>
        </p:sp>
        <p:grpSp>
          <p:nvGrpSpPr>
            <p:cNvPr id="35" name="íṡ1îďê"/>
            <p:cNvGrpSpPr/>
            <p:nvPr/>
          </p:nvGrpSpPr>
          <p:grpSpPr>
            <a:xfrm>
              <a:off x="4429355" y="4131359"/>
              <a:ext cx="1161804" cy="488604"/>
              <a:chOff x="4431453" y="4278508"/>
              <a:chExt cx="1161804" cy="488604"/>
            </a:xfrm>
          </p:grpSpPr>
          <p:cxnSp>
            <p:nvCxnSpPr>
              <p:cNvPr id="45" name="直接连接符 10"/>
              <p:cNvCxnSpPr/>
              <p:nvPr/>
            </p:nvCxnSpPr>
            <p:spPr>
              <a:xfrm>
                <a:off x="4431453" y="4522810"/>
                <a:ext cx="673200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íṣļïďê"/>
              <p:cNvGrpSpPr/>
              <p:nvPr/>
            </p:nvGrpSpPr>
            <p:grpSpPr>
              <a:xfrm>
                <a:off x="5104653" y="4278508"/>
                <a:ext cx="488604" cy="488604"/>
                <a:chOff x="4975385" y="4803381"/>
                <a:chExt cx="531504" cy="531504"/>
              </a:xfrm>
            </p:grpSpPr>
            <p:sp>
              <p:nvSpPr>
                <p:cNvPr id="47" name="ïşḻide"/>
                <p:cNvSpPr/>
                <p:nvPr/>
              </p:nvSpPr>
              <p:spPr>
                <a:xfrm flipH="1">
                  <a:off x="4975385" y="4803381"/>
                  <a:ext cx="531504" cy="53150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8" name="ïṣľiḋê"/>
                <p:cNvSpPr/>
                <p:nvPr/>
              </p:nvSpPr>
              <p:spPr>
                <a:xfrm>
                  <a:off x="5112180" y="4965957"/>
                  <a:ext cx="254278" cy="2034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462" y="4321"/>
                      </a:moveTo>
                      <a:lnTo>
                        <a:pt x="6480" y="4321"/>
                      </a:lnTo>
                      <a:lnTo>
                        <a:pt x="6480" y="2700"/>
                      </a:lnTo>
                      <a:lnTo>
                        <a:pt x="19462" y="2700"/>
                      </a:lnTo>
                      <a:cubicBezTo>
                        <a:pt x="19462" y="2700"/>
                        <a:pt x="19462" y="4321"/>
                        <a:pt x="19462" y="4321"/>
                      </a:cubicBezTo>
                      <a:close/>
                      <a:moveTo>
                        <a:pt x="19462" y="18900"/>
                      </a:moveTo>
                      <a:lnTo>
                        <a:pt x="2139" y="18900"/>
                      </a:lnTo>
                      <a:lnTo>
                        <a:pt x="2139" y="6479"/>
                      </a:lnTo>
                      <a:lnTo>
                        <a:pt x="19462" y="6479"/>
                      </a:lnTo>
                      <a:cubicBezTo>
                        <a:pt x="19462" y="6479"/>
                        <a:pt x="19462" y="18900"/>
                        <a:pt x="19462" y="18900"/>
                      </a:cubicBezTo>
                      <a:close/>
                      <a:moveTo>
                        <a:pt x="1999" y="3510"/>
                      </a:moveTo>
                      <a:cubicBezTo>
                        <a:pt x="1999" y="2967"/>
                        <a:pt x="2360" y="2524"/>
                        <a:pt x="2809" y="2524"/>
                      </a:cubicBezTo>
                      <a:cubicBezTo>
                        <a:pt x="3256" y="2524"/>
                        <a:pt x="3618" y="2967"/>
                        <a:pt x="3618" y="3510"/>
                      </a:cubicBezTo>
                      <a:cubicBezTo>
                        <a:pt x="3618" y="4054"/>
                        <a:pt x="3256" y="4496"/>
                        <a:pt x="2809" y="4496"/>
                      </a:cubicBezTo>
                      <a:cubicBezTo>
                        <a:pt x="2360" y="4496"/>
                        <a:pt x="1999" y="4054"/>
                        <a:pt x="1999" y="3510"/>
                      </a:cubicBezTo>
                      <a:close/>
                      <a:moveTo>
                        <a:pt x="4968" y="2524"/>
                      </a:moveTo>
                      <a:cubicBezTo>
                        <a:pt x="5417" y="2524"/>
                        <a:pt x="5778" y="2967"/>
                        <a:pt x="5778" y="3510"/>
                      </a:cubicBezTo>
                      <a:cubicBezTo>
                        <a:pt x="5778" y="4054"/>
                        <a:pt x="5417" y="4496"/>
                        <a:pt x="4968" y="4496"/>
                      </a:cubicBezTo>
                      <a:cubicBezTo>
                        <a:pt x="4521" y="4496"/>
                        <a:pt x="4159" y="4054"/>
                        <a:pt x="4159" y="3510"/>
                      </a:cubicBezTo>
                      <a:cubicBezTo>
                        <a:pt x="4159" y="2967"/>
                        <a:pt x="4521" y="2524"/>
                        <a:pt x="4968" y="2524"/>
                      </a:cubicBezTo>
                      <a:close/>
                      <a:moveTo>
                        <a:pt x="19440" y="0"/>
                      </a:moveTo>
                      <a:lnTo>
                        <a:pt x="2160" y="0"/>
                      </a:lnTo>
                      <a:cubicBezTo>
                        <a:pt x="973" y="0"/>
                        <a:pt x="0" y="1216"/>
                        <a:pt x="0" y="2700"/>
                      </a:cubicBezTo>
                      <a:lnTo>
                        <a:pt x="0" y="18900"/>
                      </a:lnTo>
                      <a:cubicBezTo>
                        <a:pt x="0" y="20384"/>
                        <a:pt x="973" y="21600"/>
                        <a:pt x="2160" y="21600"/>
                      </a:cubicBezTo>
                      <a:lnTo>
                        <a:pt x="19440" y="21600"/>
                      </a:lnTo>
                      <a:cubicBezTo>
                        <a:pt x="20629" y="21600"/>
                        <a:pt x="21600" y="20384"/>
                        <a:pt x="21600" y="18900"/>
                      </a:cubicBezTo>
                      <a:lnTo>
                        <a:pt x="21600" y="2700"/>
                      </a:lnTo>
                      <a:cubicBezTo>
                        <a:pt x="21600" y="1216"/>
                        <a:pt x="20629" y="0"/>
                        <a:pt x="1944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37" name="íṩlîḍè"/>
            <p:cNvSpPr txBox="1"/>
            <p:nvPr/>
          </p:nvSpPr>
          <p:spPr bwMode="auto">
            <a:xfrm>
              <a:off x="869797" y="4185452"/>
              <a:ext cx="355972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/>
                <a:t>沟通进阶练习</a:t>
              </a:r>
              <a:r>
                <a:rPr lang="en-US" altLang="zh-CN" sz="1800" b="1" dirty="0" smtClean="0"/>
                <a:t>&amp;</a:t>
              </a:r>
              <a:r>
                <a:rPr lang="zh-CN" altLang="en-US" b="1" dirty="0" smtClean="0"/>
                <a:t>商务礼仪</a:t>
              </a:r>
              <a:endParaRPr lang="en-US" altLang="zh-CN" sz="1800" b="1" dirty="0"/>
            </a:p>
          </p:txBody>
        </p:sp>
        <p:grpSp>
          <p:nvGrpSpPr>
            <p:cNvPr id="38" name="ísľîdê"/>
            <p:cNvGrpSpPr/>
            <p:nvPr/>
          </p:nvGrpSpPr>
          <p:grpSpPr>
            <a:xfrm>
              <a:off x="4249973" y="3280610"/>
              <a:ext cx="1316206" cy="488604"/>
              <a:chOff x="4252071" y="3353625"/>
              <a:chExt cx="1316206" cy="488604"/>
            </a:xfrm>
          </p:grpSpPr>
          <p:cxnSp>
            <p:nvCxnSpPr>
              <p:cNvPr id="41" name="直接连接符 11"/>
              <p:cNvCxnSpPr/>
              <p:nvPr/>
            </p:nvCxnSpPr>
            <p:spPr>
              <a:xfrm>
                <a:off x="4252071" y="3597927"/>
                <a:ext cx="827602" cy="0"/>
              </a:xfrm>
              <a:prstGeom prst="line">
                <a:avLst/>
              </a:prstGeom>
              <a:ln>
                <a:solidFill>
                  <a:schemeClr val="tx2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iśḷîďê"/>
              <p:cNvGrpSpPr/>
              <p:nvPr/>
            </p:nvGrpSpPr>
            <p:grpSpPr>
              <a:xfrm>
                <a:off x="5079673" y="3353625"/>
                <a:ext cx="488604" cy="488604"/>
                <a:chOff x="5000820" y="3803098"/>
                <a:chExt cx="531504" cy="531504"/>
              </a:xfrm>
            </p:grpSpPr>
            <p:sp>
              <p:nvSpPr>
                <p:cNvPr id="43" name="işļíďê"/>
                <p:cNvSpPr/>
                <p:nvPr/>
              </p:nvSpPr>
              <p:spPr>
                <a:xfrm flipH="1">
                  <a:off x="5000820" y="3803098"/>
                  <a:ext cx="531504" cy="53150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ï$ļïḓe"/>
                <p:cNvSpPr/>
                <p:nvPr/>
              </p:nvSpPr>
              <p:spPr>
                <a:xfrm>
                  <a:off x="5122384" y="3951746"/>
                  <a:ext cx="301945" cy="2341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0" h="20758" extrusionOk="0">
                      <a:moveTo>
                        <a:pt x="11316" y="15681"/>
                      </a:moveTo>
                      <a:cubicBezTo>
                        <a:pt x="10444" y="15681"/>
                        <a:pt x="9737" y="14763"/>
                        <a:pt x="9737" y="13632"/>
                      </a:cubicBezTo>
                      <a:cubicBezTo>
                        <a:pt x="9737" y="12501"/>
                        <a:pt x="10444" y="11585"/>
                        <a:pt x="11316" y="11585"/>
                      </a:cubicBezTo>
                      <a:cubicBezTo>
                        <a:pt x="12189" y="11585"/>
                        <a:pt x="12896" y="12501"/>
                        <a:pt x="12896" y="13632"/>
                      </a:cubicBezTo>
                      <a:cubicBezTo>
                        <a:pt x="12896" y="14763"/>
                        <a:pt x="12189" y="15681"/>
                        <a:pt x="11316" y="15681"/>
                      </a:cubicBezTo>
                      <a:close/>
                      <a:moveTo>
                        <a:pt x="18009" y="2956"/>
                      </a:moveTo>
                      <a:cubicBezTo>
                        <a:pt x="14750" y="138"/>
                        <a:pt x="11090" y="-836"/>
                        <a:pt x="6751" y="781"/>
                      </a:cubicBezTo>
                      <a:cubicBezTo>
                        <a:pt x="3364" y="2045"/>
                        <a:pt x="258" y="7054"/>
                        <a:pt x="18" y="11348"/>
                      </a:cubicBezTo>
                      <a:cubicBezTo>
                        <a:pt x="-265" y="16419"/>
                        <a:pt x="2772" y="20764"/>
                        <a:pt x="8123" y="20757"/>
                      </a:cubicBezTo>
                      <a:cubicBezTo>
                        <a:pt x="13892" y="20749"/>
                        <a:pt x="16051" y="17148"/>
                        <a:pt x="16098" y="16053"/>
                      </a:cubicBezTo>
                      <a:cubicBezTo>
                        <a:pt x="16146" y="14957"/>
                        <a:pt x="13849" y="12933"/>
                        <a:pt x="15327" y="10853"/>
                      </a:cubicBezTo>
                      <a:cubicBezTo>
                        <a:pt x="17179" y="8245"/>
                        <a:pt x="18829" y="10466"/>
                        <a:pt x="19829" y="10154"/>
                      </a:cubicBezTo>
                      <a:cubicBezTo>
                        <a:pt x="20829" y="9841"/>
                        <a:pt x="21335" y="5836"/>
                        <a:pt x="18009" y="29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40" name="ïṥḷïdé"/>
            <p:cNvSpPr txBox="1"/>
            <p:nvPr/>
          </p:nvSpPr>
          <p:spPr bwMode="auto">
            <a:xfrm>
              <a:off x="697116" y="3333024"/>
              <a:ext cx="3559722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 smtClean="0"/>
                <a:t>职业素质</a:t>
              </a:r>
              <a:r>
                <a:rPr lang="en-US" altLang="zh-CN" sz="1800" b="1" dirty="0" smtClean="0"/>
                <a:t>&amp;</a:t>
              </a:r>
              <a:r>
                <a:rPr lang="zh-CN" altLang="en-US" sz="1800" b="1" dirty="0" smtClean="0"/>
                <a:t>外展力练习</a:t>
              </a:r>
              <a:endParaRPr lang="en-US" altLang="zh-CN" sz="1800" b="1" dirty="0"/>
            </a:p>
          </p:txBody>
        </p:sp>
      </p:grpSp>
      <p:sp>
        <p:nvSpPr>
          <p:cNvPr id="126" name="圆角矩形 125"/>
          <p:cNvSpPr/>
          <p:nvPr/>
        </p:nvSpPr>
        <p:spPr>
          <a:xfrm>
            <a:off x="544805" y="588092"/>
            <a:ext cx="1188000" cy="459700"/>
          </a:xfrm>
          <a:prstGeom prst="roundRect">
            <a:avLst>
              <a:gd name="adj" fmla="val 5956"/>
            </a:avLst>
          </a:prstGeom>
          <a:solidFill>
            <a:srgbClr val="44546A"/>
          </a:solidFill>
        </p:spPr>
        <p:txBody>
          <a:bodyPr wrap="square" anchor="ctr">
            <a:spAutoFit/>
          </a:bodyPr>
          <a:lstStyle/>
          <a:p>
            <a:pPr marL="214630" indent="-214630" algn="ctr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安排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8790252" y="4867692"/>
            <a:ext cx="34701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15" dirty="0" smtClean="0"/>
              <a:t>19</a:t>
            </a:r>
            <a:endParaRPr lang="zh-CN" altLang="en-US" sz="10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"/>
            <a:ext cx="2442903" cy="5144690"/>
            <a:chOff x="11722" y="2"/>
            <a:chExt cx="3257204" cy="6859586"/>
          </a:xfrm>
        </p:grpSpPr>
        <p:sp>
          <p:nvSpPr>
            <p:cNvPr id="76" name="矩形 42"/>
            <p:cNvSpPr/>
            <p:nvPr/>
          </p:nvSpPr>
          <p:spPr>
            <a:xfrm>
              <a:off x="11722" y="2"/>
              <a:ext cx="3257204" cy="5557996"/>
            </a:xfrm>
            <a:custGeom>
              <a:avLst/>
              <a:gdLst/>
              <a:ahLst/>
              <a:cxnLst/>
              <a:rect l="l" t="t" r="r" b="b"/>
              <a:pathLst>
                <a:path w="2443221" h="4630591">
                  <a:moveTo>
                    <a:pt x="0" y="0"/>
                  </a:moveTo>
                  <a:lnTo>
                    <a:pt x="2443221" y="0"/>
                  </a:lnTo>
                  <a:lnTo>
                    <a:pt x="0" y="4630591"/>
                  </a:lnTo>
                  <a:close/>
                </a:path>
              </a:pathLst>
            </a:cu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87920" tIns="43960" rIns="87920" bIns="43960" rtlCol="0" anchor="ctr"/>
            <a:lstStyle/>
            <a:p>
              <a:pPr algn="ctr">
                <a:defRPr/>
              </a:pPr>
              <a:endParaRPr lang="zh-CN" altLang="en-US" sz="101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7" name="TextBox 29"/>
            <p:cNvSpPr txBox="1"/>
            <p:nvPr/>
          </p:nvSpPr>
          <p:spPr>
            <a:xfrm>
              <a:off x="216599" y="592081"/>
              <a:ext cx="2745863" cy="653171"/>
            </a:xfrm>
            <a:prstGeom prst="rect">
              <a:avLst/>
            </a:prstGeom>
            <a:noFill/>
          </p:spPr>
          <p:txBody>
            <a:bodyPr wrap="square" lIns="107951" tIns="53975" rIns="107951" bIns="53975" rtlCol="0">
              <a:spAutoFit/>
            </a:bodyPr>
            <a:lstStyle/>
            <a:p>
              <a:pPr>
                <a:defRPr/>
              </a:pPr>
              <a:r>
                <a:rPr lang="en-US" altLang="zh-CN" sz="2475" b="1" kern="0" spc="-144" dirty="0">
                  <a:solidFill>
                    <a:srgbClr val="44546A">
                      <a:lumMod val="60000"/>
                      <a:lumOff val="4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CONTENTS</a:t>
              </a:r>
              <a:endParaRPr lang="zh-CN" altLang="en-US" sz="2475" b="1" kern="0" spc="-144" dirty="0">
                <a:solidFill>
                  <a:srgbClr val="44546A">
                    <a:lumMod val="60000"/>
                    <a:lumOff val="40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矩形 42"/>
            <p:cNvSpPr/>
            <p:nvPr/>
          </p:nvSpPr>
          <p:spPr>
            <a:xfrm flipV="1">
              <a:off x="11723" y="3692151"/>
              <a:ext cx="2345925" cy="3167437"/>
            </a:xfrm>
            <a:custGeom>
              <a:avLst/>
              <a:gdLst/>
              <a:ahLst/>
              <a:cxnLst/>
              <a:rect l="l" t="t" r="r" b="b"/>
              <a:pathLst>
                <a:path w="2443221" h="4630591">
                  <a:moveTo>
                    <a:pt x="0" y="0"/>
                  </a:moveTo>
                  <a:lnTo>
                    <a:pt x="2443221" y="0"/>
                  </a:lnTo>
                  <a:lnTo>
                    <a:pt x="0" y="4630591"/>
                  </a:lnTo>
                  <a:close/>
                </a:path>
              </a:pathLst>
            </a:custGeom>
            <a:solidFill>
              <a:srgbClr val="3143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87920" tIns="43960" rIns="87920" bIns="43960" rtlCol="0" anchor="ctr"/>
            <a:lstStyle/>
            <a:p>
              <a:pPr algn="ctr">
                <a:defRPr/>
              </a:pPr>
              <a:endParaRPr lang="zh-CN" altLang="en-US" sz="1015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TextBox 5"/>
            <p:cNvSpPr>
              <a:spLocks noChangeArrowheads="1"/>
            </p:cNvSpPr>
            <p:nvPr/>
          </p:nvSpPr>
          <p:spPr bwMode="auto">
            <a:xfrm>
              <a:off x="405863" y="1360398"/>
              <a:ext cx="1557643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3300" b="1" kern="0" dirty="0">
                  <a:solidFill>
                    <a:srgbClr val="314371"/>
                  </a:solidFill>
                  <a:latin typeface="微软雅黑" panose="020B0503020204020204" charset="-122"/>
                  <a:ea typeface="微软雅黑" panose="020B0503020204020204" charset="-122"/>
                  <a:sym typeface="Bebas Neue" pitchFamily="2" charset="0"/>
                </a:rPr>
                <a:t>目录</a:t>
              </a:r>
              <a:endParaRPr lang="en-US" sz="3300" b="1" kern="0" dirty="0">
                <a:solidFill>
                  <a:srgbClr val="314371"/>
                </a:solidFill>
                <a:latin typeface="微软雅黑" panose="020B0503020204020204" charset="-122"/>
                <a:ea typeface="微软雅黑" panose="020B0503020204020204" charset="-122"/>
                <a:sym typeface="Bebas Neue" pitchFamily="2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914130" y="4867692"/>
            <a:ext cx="2535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15" dirty="0"/>
              <a:t>2</a:t>
            </a:r>
            <a:endParaRPr lang="zh-CN" altLang="en-US" sz="1015" dirty="0"/>
          </a:p>
        </p:txBody>
      </p:sp>
      <p:grpSp>
        <p:nvGrpSpPr>
          <p:cNvPr id="4" name="组合 3"/>
          <p:cNvGrpSpPr/>
          <p:nvPr/>
        </p:nvGrpSpPr>
        <p:grpSpPr>
          <a:xfrm>
            <a:off x="3740785" y="1153478"/>
            <a:ext cx="4721860" cy="2836545"/>
            <a:chOff x="3740785" y="1022008"/>
            <a:chExt cx="4721860" cy="2836545"/>
          </a:xfrm>
        </p:grpSpPr>
        <p:grpSp>
          <p:nvGrpSpPr>
            <p:cNvPr id="9" name="组合 8"/>
            <p:cNvGrpSpPr/>
            <p:nvPr/>
          </p:nvGrpSpPr>
          <p:grpSpPr>
            <a:xfrm>
              <a:off x="3740785" y="1022008"/>
              <a:ext cx="4721860" cy="560070"/>
              <a:chOff x="5891" y="560"/>
              <a:chExt cx="7436" cy="882"/>
            </a:xfrm>
          </p:grpSpPr>
          <p:sp>
            <p:nvSpPr>
              <p:cNvPr id="56" name="流程图: 离页连接符 55"/>
              <p:cNvSpPr/>
              <p:nvPr/>
            </p:nvSpPr>
            <p:spPr>
              <a:xfrm>
                <a:off x="5891" y="591"/>
                <a:ext cx="909" cy="851"/>
              </a:xfrm>
              <a:prstGeom prst="flowChartOffpageConnector">
                <a:avLst/>
              </a:prstGeom>
              <a:solidFill>
                <a:srgbClr val="3143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700" b="1" kern="0" dirty="0">
                    <a:solidFill>
                      <a:prstClr val="white"/>
                    </a:solidFill>
                    <a:latin typeface="Arial" panose="020B0604020202020204"/>
                    <a:ea typeface="微软雅黑" panose="020B0503020204020204" charset="-122"/>
                  </a:rPr>
                  <a:t>1</a:t>
                </a:r>
                <a:endParaRPr lang="zh-CN" altLang="en-US" sz="2700" b="1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6965" y="1276"/>
                <a:ext cx="57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314371"/>
                </a:solidFill>
                <a:prstDash val="solid"/>
                <a:miter lim="800000"/>
              </a:ln>
              <a:effectLst/>
            </p:spPr>
          </p:cxnSp>
          <p:sp>
            <p:nvSpPr>
              <p:cNvPr id="66" name="文本框 4"/>
              <p:cNvSpPr txBox="1"/>
              <p:nvPr/>
            </p:nvSpPr>
            <p:spPr>
              <a:xfrm>
                <a:off x="12794" y="1004"/>
                <a:ext cx="533" cy="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1015" kern="0" dirty="0">
                    <a:solidFill>
                      <a:srgbClr val="31437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  <a:endParaRPr lang="zh-CN" altLang="en-US" sz="1015" kern="0" dirty="0">
                  <a:solidFill>
                    <a:srgbClr val="31437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1" name="文本框 5"/>
              <p:cNvSpPr txBox="1"/>
              <p:nvPr/>
            </p:nvSpPr>
            <p:spPr>
              <a:xfrm>
                <a:off x="7203" y="560"/>
                <a:ext cx="3228" cy="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21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融创</a:t>
                </a:r>
                <a:r>
                  <a:rPr lang="zh-CN" altLang="en-US" sz="21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服务</a:t>
                </a:r>
                <a:r>
                  <a:rPr lang="zh-CN" altLang="en-US" sz="21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精英</a:t>
                </a:r>
                <a:r>
                  <a:rPr lang="zh-CN" altLang="en-US" sz="21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班</a:t>
                </a:r>
                <a:endParaRPr lang="zh-CN" altLang="en-US" sz="21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740785" y="1790993"/>
              <a:ext cx="4721860" cy="549910"/>
              <a:chOff x="5891" y="1776"/>
              <a:chExt cx="7436" cy="866"/>
            </a:xfrm>
          </p:grpSpPr>
          <p:sp>
            <p:nvSpPr>
              <p:cNvPr id="57" name="流程图: 离页连接符 56"/>
              <p:cNvSpPr/>
              <p:nvPr/>
            </p:nvSpPr>
            <p:spPr>
              <a:xfrm>
                <a:off x="5891" y="1791"/>
                <a:ext cx="909" cy="851"/>
              </a:xfrm>
              <a:prstGeom prst="flowChartOffpageConnector">
                <a:avLst/>
              </a:prstGeom>
              <a:solidFill>
                <a:srgbClr val="3143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700" b="1" kern="0" dirty="0">
                    <a:solidFill>
                      <a:prstClr val="white"/>
                    </a:solidFill>
                    <a:latin typeface="Arial" panose="020B0604020202020204"/>
                    <a:ea typeface="微软雅黑" panose="020B0503020204020204" charset="-122"/>
                  </a:rPr>
                  <a:t>2</a:t>
                </a:r>
                <a:endParaRPr lang="zh-CN" altLang="en-US" sz="2700" b="1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6965" y="2476"/>
                <a:ext cx="57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314371"/>
                </a:solidFill>
                <a:prstDash val="solid"/>
                <a:miter lim="800000"/>
              </a:ln>
              <a:effectLst/>
            </p:spPr>
          </p:cxnSp>
          <p:sp>
            <p:nvSpPr>
              <p:cNvPr id="67" name="文本框 39"/>
              <p:cNvSpPr txBox="1"/>
              <p:nvPr/>
            </p:nvSpPr>
            <p:spPr>
              <a:xfrm>
                <a:off x="12794" y="2240"/>
                <a:ext cx="533" cy="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1015" kern="0" dirty="0" smtClean="0">
                    <a:solidFill>
                      <a:srgbClr val="31437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05</a:t>
                </a:r>
                <a:endParaRPr lang="zh-CN" altLang="en-US" sz="1015" kern="0" dirty="0">
                  <a:solidFill>
                    <a:srgbClr val="31437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2" name="文本框 43"/>
              <p:cNvSpPr txBox="1"/>
              <p:nvPr/>
            </p:nvSpPr>
            <p:spPr>
              <a:xfrm>
                <a:off x="7203" y="1776"/>
                <a:ext cx="4068" cy="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21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五矿二十三</a:t>
                </a:r>
                <a:r>
                  <a:rPr lang="zh-CN" altLang="en-US" sz="21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冶</a:t>
                </a:r>
                <a:r>
                  <a:rPr lang="zh-CN" altLang="en-US" sz="21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精英</a:t>
                </a:r>
                <a:r>
                  <a:rPr lang="zh-CN" altLang="en-US" sz="21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班</a:t>
                </a:r>
                <a:endParaRPr lang="zh-CN" altLang="en-US" sz="21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40785" y="2549818"/>
              <a:ext cx="4721860" cy="549910"/>
              <a:chOff x="5891" y="2955"/>
              <a:chExt cx="7436" cy="866"/>
            </a:xfrm>
          </p:grpSpPr>
          <p:sp>
            <p:nvSpPr>
              <p:cNvPr id="59" name="流程图: 离页连接符 58"/>
              <p:cNvSpPr/>
              <p:nvPr/>
            </p:nvSpPr>
            <p:spPr>
              <a:xfrm>
                <a:off x="5891" y="2970"/>
                <a:ext cx="909" cy="851"/>
              </a:xfrm>
              <a:prstGeom prst="flowChartOffpageConnector">
                <a:avLst/>
              </a:prstGeom>
              <a:solidFill>
                <a:srgbClr val="3143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2700" b="1" kern="0" dirty="0">
                    <a:solidFill>
                      <a:prstClr val="white"/>
                    </a:solidFill>
                    <a:latin typeface="Arial" panose="020B0604020202020204"/>
                    <a:ea typeface="微软雅黑" panose="020B0503020204020204" charset="-122"/>
                  </a:rPr>
                  <a:t>3</a:t>
                </a:r>
                <a:endParaRPr lang="en-US" sz="2700" b="1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6965" y="3655"/>
                <a:ext cx="57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314371"/>
                </a:solidFill>
                <a:prstDash val="solid"/>
                <a:miter lim="800000"/>
              </a:ln>
              <a:effectLst/>
            </p:spPr>
          </p:cxnSp>
          <p:sp>
            <p:nvSpPr>
              <p:cNvPr id="69" name="文本框 41"/>
              <p:cNvSpPr txBox="1"/>
              <p:nvPr/>
            </p:nvSpPr>
            <p:spPr>
              <a:xfrm>
                <a:off x="12794" y="3419"/>
                <a:ext cx="533" cy="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1015" kern="0" dirty="0" smtClean="0">
                    <a:solidFill>
                      <a:srgbClr val="31437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07</a:t>
                </a:r>
                <a:endParaRPr lang="zh-CN" altLang="en-US" sz="1015" kern="0" dirty="0">
                  <a:solidFill>
                    <a:srgbClr val="31437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" name="文本框 45"/>
              <p:cNvSpPr txBox="1"/>
              <p:nvPr/>
            </p:nvSpPr>
            <p:spPr>
              <a:xfrm>
                <a:off x="7203" y="2955"/>
                <a:ext cx="2808" cy="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21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学而</a:t>
                </a:r>
                <a:r>
                  <a:rPr lang="zh-CN" altLang="en-US" sz="21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思</a:t>
                </a:r>
                <a:r>
                  <a:rPr lang="zh-CN" altLang="en-US" sz="21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精英</a:t>
                </a:r>
                <a:r>
                  <a:rPr lang="zh-CN" altLang="en-US" sz="21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班</a:t>
                </a:r>
                <a:endParaRPr lang="zh-CN" altLang="en-US" sz="21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740785" y="3308643"/>
              <a:ext cx="4721860" cy="549910"/>
              <a:chOff x="5891" y="4155"/>
              <a:chExt cx="7436" cy="866"/>
            </a:xfrm>
          </p:grpSpPr>
          <p:sp>
            <p:nvSpPr>
              <p:cNvPr id="60" name="流程图: 离页连接符 59"/>
              <p:cNvSpPr/>
              <p:nvPr/>
            </p:nvSpPr>
            <p:spPr>
              <a:xfrm>
                <a:off x="5891" y="4170"/>
                <a:ext cx="909" cy="851"/>
              </a:xfrm>
              <a:prstGeom prst="flowChartOffpageConnector">
                <a:avLst/>
              </a:prstGeom>
              <a:solidFill>
                <a:srgbClr val="31437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sz="2700" b="1" kern="0" dirty="0">
                    <a:solidFill>
                      <a:prstClr val="white"/>
                    </a:solidFill>
                    <a:latin typeface="Arial" panose="020B0604020202020204"/>
                    <a:ea typeface="微软雅黑" panose="020B0503020204020204" charset="-122"/>
                  </a:rPr>
                  <a:t>4</a:t>
                </a:r>
                <a:endParaRPr lang="en-US" sz="2700" b="1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6965" y="4855"/>
                <a:ext cx="574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314371"/>
                </a:solidFill>
                <a:prstDash val="solid"/>
                <a:miter lim="800000"/>
              </a:ln>
              <a:effectLst/>
            </p:spPr>
          </p:cxnSp>
          <p:sp>
            <p:nvSpPr>
              <p:cNvPr id="70" name="文本框 42"/>
              <p:cNvSpPr txBox="1"/>
              <p:nvPr/>
            </p:nvSpPr>
            <p:spPr>
              <a:xfrm>
                <a:off x="12794" y="4619"/>
                <a:ext cx="533" cy="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altLang="zh-CN" sz="1015" kern="0" dirty="0" smtClean="0">
                    <a:solidFill>
                      <a:srgbClr val="31437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14</a:t>
                </a:r>
                <a:endParaRPr lang="zh-CN" altLang="en-US" sz="1015" kern="0" dirty="0">
                  <a:solidFill>
                    <a:srgbClr val="31437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5" name="文本框 46"/>
              <p:cNvSpPr txBox="1"/>
              <p:nvPr/>
            </p:nvSpPr>
            <p:spPr>
              <a:xfrm>
                <a:off x="7203" y="4155"/>
                <a:ext cx="2808" cy="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21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信誉</a:t>
                </a:r>
                <a:r>
                  <a:rPr lang="zh-CN" altLang="en-US" sz="2100" kern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楼精英班</a:t>
                </a:r>
                <a:endParaRPr lang="zh-CN" altLang="en-US" sz="21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库_矩形 6"/>
          <p:cNvSpPr/>
          <p:nvPr>
            <p:custDataLst>
              <p:tags r:id="rId1"/>
            </p:custDataLst>
          </p:nvPr>
        </p:nvSpPr>
        <p:spPr>
          <a:xfrm>
            <a:off x="0" y="1206745"/>
            <a:ext cx="9144000" cy="28157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14350">
              <a:defRPr/>
            </a:pPr>
            <a:endParaRPr lang="zh-CN" altLang="en-US" sz="1015" kern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98512" y="1531446"/>
            <a:ext cx="3546977" cy="2032804"/>
            <a:chOff x="3808425" y="2041928"/>
            <a:chExt cx="4729302" cy="2710404"/>
          </a:xfrm>
        </p:grpSpPr>
        <p:sp>
          <p:nvSpPr>
            <p:cNvPr id="13" name="TextBox 7"/>
            <p:cNvSpPr txBox="1"/>
            <p:nvPr/>
          </p:nvSpPr>
          <p:spPr>
            <a:xfrm>
              <a:off x="4512280" y="3717348"/>
              <a:ext cx="3321594" cy="1034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14350"/>
              <a:r>
                <a:rPr lang="en-US" sz="4445" spc="281" dirty="0">
                  <a:solidFill>
                    <a:srgbClr val="17479E"/>
                  </a:solidFill>
                  <a:latin typeface="Arial" panose="020B0604020202020204" pitchFamily="34" charset="0"/>
                  <a:ea typeface="方正正大黑简体" panose="02000000000000000000" pitchFamily="2" charset="-122"/>
                  <a:cs typeface="Arial" panose="020B0604020202020204" pitchFamily="34" charset="0"/>
                </a:rPr>
                <a:t>THINKS</a:t>
              </a:r>
              <a:endParaRPr lang="en-US" sz="4445" spc="281" dirty="0">
                <a:solidFill>
                  <a:srgbClr val="17479E"/>
                </a:solidFill>
                <a:latin typeface="Arial" panose="020B0604020202020204" pitchFamily="34" charset="0"/>
                <a:ea typeface="方正正大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图片 3" descr="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8425" y="2041928"/>
              <a:ext cx="4729302" cy="127082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5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3393226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01.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融创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服务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精英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7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856979" y="4867692"/>
            <a:ext cx="2535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15" dirty="0"/>
              <a:t>3</a:t>
            </a:r>
            <a:endParaRPr lang="zh-CN" altLang="en-US" sz="1015" dirty="0"/>
          </a:p>
        </p:txBody>
      </p:sp>
      <p:sp>
        <p:nvSpPr>
          <p:cNvPr id="20" name="矩形 19"/>
          <p:cNvSpPr/>
          <p:nvPr/>
        </p:nvSpPr>
        <p:spPr>
          <a:xfrm>
            <a:off x="539750" y="720000"/>
            <a:ext cx="237600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侧重行业：物业服务方向</a:t>
            </a:r>
            <a:endParaRPr lang="en-US" altLang="zh-CN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教师：路  </a:t>
            </a: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爽</a:t>
            </a:r>
            <a:endParaRPr lang="en-US" altLang="zh-CN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999" y="1656000"/>
            <a:ext cx="216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TextBox 19"/>
          <p:cNvSpPr txBox="1"/>
          <p:nvPr/>
        </p:nvSpPr>
        <p:spPr>
          <a:xfrm>
            <a:off x="3671888" y="1937738"/>
            <a:ext cx="4212000" cy="26765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现任融创服务集团北京大区高级人力资源经理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年物业行业人力资源管理经验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以校招生身份进入职场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结构性思维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荣耀时刻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绩效改进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认证讲师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北京泰华管理研究学院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TTT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课程认证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曾于滴滴出行、涓涓职道公益平台进行授课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ACI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注册国际心理咨询师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-47359" y="1360692"/>
            <a:ext cx="9134373" cy="2733108"/>
            <a:chOff x="67866" y="1671631"/>
            <a:chExt cx="9134373" cy="2733108"/>
          </a:xfrm>
        </p:grpSpPr>
        <p:grpSp>
          <p:nvGrpSpPr>
            <p:cNvPr id="27" name="组合 26"/>
            <p:cNvGrpSpPr>
              <a:grpSpLocks noChangeAspect="1"/>
            </p:cNvGrpSpPr>
            <p:nvPr/>
          </p:nvGrpSpPr>
          <p:grpSpPr>
            <a:xfrm>
              <a:off x="67866" y="1946835"/>
              <a:ext cx="2509124" cy="2452097"/>
              <a:chOff x="658273" y="1194141"/>
              <a:chExt cx="3448526" cy="3370149"/>
            </a:xfrm>
          </p:grpSpPr>
          <p:sp>
            <p:nvSpPr>
              <p:cNvPr id="4" name="íšľíḍe"/>
              <p:cNvSpPr/>
              <p:nvPr/>
            </p:nvSpPr>
            <p:spPr bwMode="auto">
              <a:xfrm>
                <a:off x="724140" y="2687773"/>
                <a:ext cx="1431495" cy="1431495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prstDash val="solid"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" name="iṡlïḑé"/>
              <p:cNvSpPr/>
              <p:nvPr/>
            </p:nvSpPr>
            <p:spPr bwMode="auto">
              <a:xfrm>
                <a:off x="3190158" y="2374102"/>
                <a:ext cx="916641" cy="91664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" name="îṩľiḓè"/>
              <p:cNvSpPr/>
              <p:nvPr/>
            </p:nvSpPr>
            <p:spPr bwMode="auto">
              <a:xfrm>
                <a:off x="1539154" y="1349245"/>
                <a:ext cx="2178601" cy="2178601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" name="îṧľïďè"/>
              <p:cNvSpPr/>
              <p:nvPr/>
            </p:nvSpPr>
            <p:spPr bwMode="auto">
              <a:xfrm>
                <a:off x="2595372" y="2979760"/>
                <a:ext cx="1273144" cy="127314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" name="îŝḻîḑê"/>
              <p:cNvSpPr/>
              <p:nvPr/>
            </p:nvSpPr>
            <p:spPr bwMode="auto">
              <a:xfrm>
                <a:off x="871643" y="1535711"/>
                <a:ext cx="1152063" cy="1152063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" name="îṧ1îḓè"/>
              <p:cNvSpPr/>
              <p:nvPr/>
            </p:nvSpPr>
            <p:spPr>
              <a:xfrm>
                <a:off x="1103295" y="1658271"/>
                <a:ext cx="2325484" cy="2325001"/>
              </a:xfrm>
              <a:prstGeom prst="ellipse">
                <a:avLst/>
              </a:prstGeom>
              <a:pattFill prst="pct5">
                <a:fgClr>
                  <a:srgbClr val="E4E6EA"/>
                </a:fgClr>
                <a:bgClr>
                  <a:srgbClr val="ADB5BF"/>
                </a:bgClr>
              </a:patt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D1DADD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" name="iṡľîḑè"/>
              <p:cNvSpPr/>
              <p:nvPr/>
            </p:nvSpPr>
            <p:spPr bwMode="auto">
              <a:xfrm>
                <a:off x="658273" y="4119268"/>
                <a:ext cx="445022" cy="44502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" name="îśḷîḍê"/>
              <p:cNvSpPr/>
              <p:nvPr/>
            </p:nvSpPr>
            <p:spPr bwMode="auto">
              <a:xfrm>
                <a:off x="2985286" y="1194141"/>
                <a:ext cx="445022" cy="445022"/>
              </a:xfrm>
              <a:prstGeom prst="ellipse">
                <a:avLst/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2" name="ïśļíḍê"/>
            <p:cNvSpPr/>
            <p:nvPr/>
          </p:nvSpPr>
          <p:spPr bwMode="auto">
            <a:xfrm>
              <a:off x="2679922" y="1671631"/>
              <a:ext cx="445022" cy="44502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rot="0" spcFirstLastPara="0" vert="horz" wrap="none" lIns="90000" tIns="46800" rIns="90000" bIns="46800" anchor="ctr" anchorCtr="1" forceAA="0" compatLnSpc="1">
              <a:normAutofit fontScale="62500" lnSpcReduction="20000"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íṣḻïḑé"/>
            <p:cNvSpPr txBox="1"/>
            <p:nvPr/>
          </p:nvSpPr>
          <p:spPr>
            <a:xfrm>
              <a:off x="3129396" y="1696615"/>
              <a:ext cx="2697770" cy="204054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Autofit/>
            </a:bodyPr>
            <a:lstStyle/>
            <a:p>
              <a:r>
                <a:rPr lang="zh-CN" altLang="en-US" sz="1000" b="1" dirty="0" smtClean="0">
                  <a:latin typeface="微软雅黑" panose="020B0503020204020204" charset="-122"/>
                  <a:ea typeface="微软雅黑" panose="020B0503020204020204" charset="-122"/>
                </a:rPr>
                <a:t>物业行业简介</a:t>
              </a:r>
              <a:endParaRPr lang="zh-CN" altLang="en-US" sz="1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íṩḷíḋê"/>
            <p:cNvSpPr txBox="1"/>
            <p:nvPr/>
          </p:nvSpPr>
          <p:spPr>
            <a:xfrm>
              <a:off x="3129396" y="1900669"/>
              <a:ext cx="2697770" cy="218111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latin typeface="宋体" panose="02010600030101010101" pitchFamily="2" charset="-122"/>
                  <a:ea typeface="宋体" panose="02010600030101010101" pitchFamily="2" charset="-122"/>
                </a:rPr>
                <a:t>简单介绍物业</a:t>
              </a:r>
              <a:r>
                <a:rPr lang="zh-CN" altLang="en-US" sz="8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行业实际情况</a:t>
              </a:r>
              <a:r>
                <a:rPr lang="zh-CN" altLang="en-US" sz="800" dirty="0">
                  <a:latin typeface="宋体" panose="02010600030101010101" pitchFamily="2" charset="-122"/>
                  <a:ea typeface="宋体" panose="02010600030101010101" pitchFamily="2" charset="-122"/>
                </a:rPr>
                <a:t>、工作内容</a:t>
              </a:r>
              <a:r>
                <a:rPr lang="zh-CN" altLang="en-US" sz="8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及发展前景和未来方向</a:t>
              </a:r>
              <a:r>
                <a:rPr lang="zh-CN" altLang="en-US" sz="800" dirty="0">
                  <a:latin typeface="宋体" panose="02010600030101010101" pitchFamily="2" charset="-122"/>
                  <a:ea typeface="宋体" panose="02010600030101010101" pitchFamily="2" charset="-122"/>
                </a:rPr>
                <a:t>。</a:t>
              </a:r>
              <a:endPara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îşḷiďè"/>
            <p:cNvSpPr txBox="1"/>
            <p:nvPr/>
          </p:nvSpPr>
          <p:spPr>
            <a:xfrm>
              <a:off x="3129396" y="2457198"/>
              <a:ext cx="2697770" cy="204054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Autofit/>
            </a:bodyPr>
            <a:lstStyle/>
            <a:p>
              <a:r>
                <a:rPr lang="zh-CN" altLang="en-US" sz="1000" b="1" dirty="0" smtClean="0">
                  <a:latin typeface="微软雅黑" panose="020B0503020204020204" charset="-122"/>
                  <a:ea typeface="微软雅黑" panose="020B0503020204020204" charset="-122"/>
                </a:rPr>
                <a:t>职业生涯规划</a:t>
              </a:r>
              <a:endParaRPr lang="zh-CN" altLang="en-US" sz="1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ïşliḋé"/>
            <p:cNvSpPr txBox="1"/>
            <p:nvPr/>
          </p:nvSpPr>
          <p:spPr>
            <a:xfrm>
              <a:off x="3129396" y="2661251"/>
              <a:ext cx="2697770" cy="218111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latin typeface="宋体" panose="02010600030101010101" pitchFamily="2" charset="-122"/>
                  <a:ea typeface="宋体" panose="02010600030101010101" pitchFamily="2" charset="-122"/>
                </a:rPr>
                <a:t>对每个人而言，职业生命是有限的，如果不进行有效的规划，势必会造成生命和时间的浪费。</a:t>
              </a:r>
              <a:endPara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îSľïḓè"/>
            <p:cNvSpPr txBox="1"/>
            <p:nvPr/>
          </p:nvSpPr>
          <p:spPr>
            <a:xfrm>
              <a:off x="3129396" y="3217780"/>
              <a:ext cx="2697770" cy="204054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Autofit/>
            </a:bodyPr>
            <a:lstStyle/>
            <a:p>
              <a:r>
                <a:rPr lang="zh-CN" altLang="en-US" sz="1000" b="1" dirty="0" smtClean="0">
                  <a:latin typeface="微软雅黑" panose="020B0503020204020204" charset="-122"/>
                  <a:ea typeface="微软雅黑" panose="020B0503020204020204" charset="-122"/>
                </a:rPr>
                <a:t>结构化思维</a:t>
              </a:r>
              <a:endParaRPr lang="zh-CN" altLang="en-US" sz="1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íṡlide"/>
            <p:cNvSpPr txBox="1"/>
            <p:nvPr/>
          </p:nvSpPr>
          <p:spPr>
            <a:xfrm>
              <a:off x="3129396" y="3421834"/>
              <a:ext cx="2697770" cy="218111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latin typeface="宋体" panose="02010600030101010101" pitchFamily="2" charset="-122"/>
                  <a:ea typeface="宋体" panose="02010600030101010101" pitchFamily="2" charset="-122"/>
                </a:rPr>
                <a:t>一项重要的管理技能，快速完成方案，制作出周密的商业计划，有条不紊地处理各种复杂</a:t>
              </a:r>
              <a:r>
                <a:rPr lang="zh-CN" altLang="en-US" sz="8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问题。</a:t>
              </a:r>
              <a:endPara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íṡḷîḍe"/>
            <p:cNvSpPr txBox="1"/>
            <p:nvPr/>
          </p:nvSpPr>
          <p:spPr>
            <a:xfrm>
              <a:off x="3129396" y="3978363"/>
              <a:ext cx="2697770" cy="204054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Autofit/>
            </a:bodyPr>
            <a:lstStyle/>
            <a:p>
              <a:r>
                <a:rPr lang="zh-CN" altLang="en-US" sz="1000" b="1" dirty="0" smtClean="0">
                  <a:latin typeface="微软雅黑" panose="020B0503020204020204" charset="-122"/>
                  <a:ea typeface="微软雅黑" panose="020B0503020204020204" charset="-122"/>
                </a:rPr>
                <a:t>关键对话</a:t>
              </a:r>
              <a:endParaRPr lang="zh-CN" altLang="en-US" sz="1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îś1ïdè"/>
            <p:cNvSpPr txBox="1"/>
            <p:nvPr/>
          </p:nvSpPr>
          <p:spPr>
            <a:xfrm>
              <a:off x="3129396" y="4182417"/>
              <a:ext cx="2697770" cy="218111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latin typeface="宋体" panose="02010600030101010101" pitchFamily="2" charset="-122"/>
                  <a:ea typeface="宋体" panose="02010600030101010101" pitchFamily="2" charset="-122"/>
                </a:rPr>
                <a:t>对话中，双方的观点有分歧，这样的对话就是关键对话。</a:t>
              </a:r>
              <a:endPara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išľíḍé"/>
            <p:cNvSpPr/>
            <p:nvPr/>
          </p:nvSpPr>
          <p:spPr bwMode="auto">
            <a:xfrm>
              <a:off x="2679922" y="2414991"/>
              <a:ext cx="445022" cy="44502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none" lIns="90000" tIns="46800" rIns="90000" bIns="46800" anchor="ctr" anchorCtr="1" forceAA="0" compatLnSpc="1">
              <a:normAutofit fontScale="62500" lnSpcReduction="20000"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2" name="îślíḋé"/>
            <p:cNvSpPr/>
            <p:nvPr/>
          </p:nvSpPr>
          <p:spPr bwMode="auto">
            <a:xfrm>
              <a:off x="2679922" y="3174339"/>
              <a:ext cx="445022" cy="44502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rot="0" spcFirstLastPara="0" vert="horz" wrap="none" lIns="90000" tIns="46800" rIns="90000" bIns="46800" anchor="ctr" anchorCtr="1" forceAA="0" compatLnSpc="1">
              <a:normAutofit fontScale="62500" lnSpcReduction="20000"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" name="íśḷíďê"/>
            <p:cNvSpPr/>
            <p:nvPr/>
          </p:nvSpPr>
          <p:spPr bwMode="auto">
            <a:xfrm>
              <a:off x="2679922" y="3959717"/>
              <a:ext cx="445022" cy="44502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rot="0" spcFirstLastPara="0" vert="horz" wrap="none" lIns="90000" tIns="46800" rIns="90000" bIns="46800" anchor="ctr" anchorCtr="1" forceAA="0" compatLnSpc="1">
              <a:normAutofit fontScale="62500" lnSpcReduction="20000"/>
            </a:bodyPr>
            <a:lstStyle/>
            <a:p>
              <a:r>
                <a:rPr lang="en-US" altLang="zh-CN" sz="28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28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24" name="直接连接符 11"/>
            <p:cNvCxnSpPr/>
            <p:nvPr/>
          </p:nvCxnSpPr>
          <p:spPr>
            <a:xfrm>
              <a:off x="3253695" y="2255968"/>
              <a:ext cx="277396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6"/>
            <p:cNvCxnSpPr/>
            <p:nvPr/>
          </p:nvCxnSpPr>
          <p:spPr>
            <a:xfrm>
              <a:off x="3253695" y="3034137"/>
              <a:ext cx="277396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7"/>
            <p:cNvCxnSpPr/>
            <p:nvPr/>
          </p:nvCxnSpPr>
          <p:spPr>
            <a:xfrm>
              <a:off x="3253695" y="3812306"/>
              <a:ext cx="277396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ïśļíḍê"/>
            <p:cNvSpPr/>
            <p:nvPr/>
          </p:nvSpPr>
          <p:spPr bwMode="auto">
            <a:xfrm>
              <a:off x="5854504" y="1671631"/>
              <a:ext cx="445022" cy="44502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9050">
              <a:noFill/>
              <a:round/>
            </a:ln>
          </p:spPr>
          <p:txBody>
            <a:bodyPr rot="0" spcFirstLastPara="0" vert="horz" wrap="none" lIns="90000" tIns="46800" rIns="90000" bIns="46800" anchor="ctr" anchorCtr="1" forceAA="0" compatLnSpc="1">
              <a:normAutofit fontScale="62500" lnSpcReduction="20000"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1" name="íṣḻïḑé"/>
            <p:cNvSpPr txBox="1"/>
            <p:nvPr/>
          </p:nvSpPr>
          <p:spPr>
            <a:xfrm>
              <a:off x="6303978" y="1696615"/>
              <a:ext cx="2697770" cy="204054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Autofit/>
            </a:bodyPr>
            <a:lstStyle/>
            <a:p>
              <a:r>
                <a:rPr lang="zh-CN" altLang="en-US" sz="1000" b="1" dirty="0" smtClean="0">
                  <a:latin typeface="微软雅黑" panose="020B0503020204020204" charset="-122"/>
                  <a:ea typeface="微软雅黑" panose="020B0503020204020204" charset="-122"/>
                </a:rPr>
                <a:t>时间管理</a:t>
              </a:r>
              <a:endParaRPr lang="zh-CN" altLang="en-US" sz="1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íṩḷíḋê"/>
            <p:cNvSpPr txBox="1"/>
            <p:nvPr/>
          </p:nvSpPr>
          <p:spPr>
            <a:xfrm>
              <a:off x="6303978" y="1900669"/>
              <a:ext cx="2697770" cy="218111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latin typeface="宋体" panose="02010600030101010101" pitchFamily="2" charset="-122"/>
                  <a:ea typeface="宋体" panose="02010600030101010101" pitchFamily="2" charset="-122"/>
                </a:rPr>
                <a:t>当今社会越来越追求高效，每个人都恨不得自己每天</a:t>
              </a:r>
              <a:r>
                <a:rPr lang="en-US" altLang="zh-CN" sz="800" dirty="0">
                  <a:latin typeface="宋体" panose="02010600030101010101" pitchFamily="2" charset="-122"/>
                  <a:ea typeface="宋体" panose="02010600030101010101" pitchFamily="2" charset="-122"/>
                </a:rPr>
                <a:t>48</a:t>
              </a:r>
              <a:r>
                <a:rPr lang="zh-CN" altLang="en-US" sz="800" dirty="0">
                  <a:latin typeface="宋体" panose="02010600030101010101" pitchFamily="2" charset="-122"/>
                  <a:ea typeface="宋体" panose="02010600030101010101" pitchFamily="2" charset="-122"/>
                </a:rPr>
                <a:t>个</a:t>
              </a:r>
              <a:r>
                <a:rPr lang="zh-CN" altLang="en-US" sz="8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小时，如何提高时间效率将至关重要。</a:t>
              </a:r>
              <a:endPara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îşḷiďè"/>
            <p:cNvSpPr txBox="1"/>
            <p:nvPr/>
          </p:nvSpPr>
          <p:spPr>
            <a:xfrm>
              <a:off x="6303978" y="2457198"/>
              <a:ext cx="2697770" cy="204054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Autofit/>
            </a:bodyPr>
            <a:lstStyle/>
            <a:p>
              <a:r>
                <a:rPr lang="zh-CN" altLang="en-US" sz="1000" b="1" dirty="0" smtClean="0">
                  <a:latin typeface="微软雅黑" panose="020B0503020204020204" charset="-122"/>
                  <a:ea typeface="微软雅黑" panose="020B0503020204020204" charset="-122"/>
                </a:rPr>
                <a:t>高效复盘</a:t>
              </a:r>
              <a:endParaRPr lang="zh-CN" altLang="en-US" sz="1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ïşliḋé"/>
            <p:cNvSpPr txBox="1"/>
            <p:nvPr/>
          </p:nvSpPr>
          <p:spPr>
            <a:xfrm>
              <a:off x="6303978" y="2661251"/>
              <a:ext cx="2697770" cy="218111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latin typeface="宋体" panose="02010600030101010101" pitchFamily="2" charset="-122"/>
                  <a:ea typeface="宋体" panose="02010600030101010101" pitchFamily="2" charset="-122"/>
                </a:rPr>
                <a:t>如何组织一个高效会议应该成为每一个有追求的职场人必备的技能。</a:t>
              </a:r>
              <a:endPara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îSľïḓè"/>
            <p:cNvSpPr txBox="1"/>
            <p:nvPr/>
          </p:nvSpPr>
          <p:spPr>
            <a:xfrm>
              <a:off x="6303978" y="3217780"/>
              <a:ext cx="2697770" cy="204054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Autofit/>
            </a:bodyPr>
            <a:lstStyle/>
            <a:p>
              <a:r>
                <a:rPr lang="zh-CN" altLang="en-US" sz="1000" b="1" dirty="0" smtClean="0">
                  <a:latin typeface="微软雅黑" panose="020B0503020204020204" charset="-122"/>
                  <a:ea typeface="微软雅黑" panose="020B0503020204020204" charset="-122"/>
                </a:rPr>
                <a:t>职场礼仪</a:t>
              </a:r>
              <a:endParaRPr lang="zh-CN" altLang="en-US" sz="1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íṡlide"/>
            <p:cNvSpPr txBox="1"/>
            <p:nvPr/>
          </p:nvSpPr>
          <p:spPr>
            <a:xfrm>
              <a:off x="6303978" y="3421834"/>
              <a:ext cx="2697770" cy="218111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latin typeface="宋体" panose="02010600030101010101" pitchFamily="2" charset="-122"/>
                  <a:ea typeface="宋体" panose="02010600030101010101" pitchFamily="2" charset="-122"/>
                </a:rPr>
                <a:t>职业形象包括内在的和外在的两种主要因素，而每一个职场人都需要树立塑造并维护自我职业形象的意识。</a:t>
              </a:r>
              <a:endPara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7" name="íṡḷîḍe"/>
            <p:cNvSpPr txBox="1"/>
            <p:nvPr/>
          </p:nvSpPr>
          <p:spPr>
            <a:xfrm>
              <a:off x="6303978" y="3978363"/>
              <a:ext cx="2697770" cy="204054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Autofit/>
            </a:bodyPr>
            <a:lstStyle/>
            <a:p>
              <a:r>
                <a:rPr lang="zh-CN" altLang="en-US" sz="1000" b="1" dirty="0" smtClean="0">
                  <a:latin typeface="微软雅黑" panose="020B0503020204020204" charset="-122"/>
                  <a:ea typeface="微软雅黑" panose="020B0503020204020204" charset="-122"/>
                </a:rPr>
                <a:t>求职辅导</a:t>
              </a:r>
              <a:endParaRPr lang="zh-CN" altLang="en-US" sz="1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îś1ïdè"/>
            <p:cNvSpPr txBox="1"/>
            <p:nvPr/>
          </p:nvSpPr>
          <p:spPr>
            <a:xfrm>
              <a:off x="6303978" y="4182417"/>
              <a:ext cx="2697770" cy="218111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latin typeface="宋体" panose="02010600030101010101" pitchFamily="2" charset="-122"/>
                  <a:ea typeface="宋体" panose="02010600030101010101" pitchFamily="2" charset="-122"/>
                </a:rPr>
                <a:t>全方位为学员提供求职辅导</a:t>
              </a:r>
              <a:r>
                <a:rPr lang="zh-CN" altLang="en-US" sz="800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工作。</a:t>
              </a:r>
              <a:endParaRPr lang="en-US" altLang="zh-CN" sz="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9" name="išľíḍé"/>
            <p:cNvSpPr/>
            <p:nvPr/>
          </p:nvSpPr>
          <p:spPr bwMode="auto">
            <a:xfrm>
              <a:off x="5854504" y="2414991"/>
              <a:ext cx="445022" cy="44502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  <a:round/>
            </a:ln>
          </p:spPr>
          <p:txBody>
            <a:bodyPr rot="0" spcFirstLastPara="0" vert="horz" wrap="none" lIns="90000" tIns="46800" rIns="90000" bIns="46800" anchor="ctr" anchorCtr="1" forceAA="0" compatLnSpc="1">
              <a:normAutofit fontScale="62500" lnSpcReduction="20000"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0" name="îślíḋé"/>
            <p:cNvSpPr/>
            <p:nvPr/>
          </p:nvSpPr>
          <p:spPr bwMode="auto">
            <a:xfrm>
              <a:off x="5854504" y="3174339"/>
              <a:ext cx="445022" cy="44502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>
              <a:noFill/>
              <a:round/>
            </a:ln>
          </p:spPr>
          <p:txBody>
            <a:bodyPr rot="0" spcFirstLastPara="0" vert="horz" wrap="none" lIns="90000" tIns="46800" rIns="90000" bIns="46800" anchor="ctr" anchorCtr="1" forceAA="0" compatLnSpc="1">
              <a:normAutofit fontScale="62500" lnSpcReduction="20000"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07</a:t>
              </a:r>
              <a:endPara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1" name="íśḷíďê"/>
            <p:cNvSpPr/>
            <p:nvPr/>
          </p:nvSpPr>
          <p:spPr bwMode="auto">
            <a:xfrm>
              <a:off x="5854504" y="3959717"/>
              <a:ext cx="445022" cy="44502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>
              <a:noFill/>
              <a:round/>
            </a:ln>
          </p:spPr>
          <p:txBody>
            <a:bodyPr rot="0" spcFirstLastPara="0" vert="horz" wrap="none" lIns="90000" tIns="46800" rIns="90000" bIns="46800" anchor="ctr" anchorCtr="1" forceAA="0" compatLnSpc="1">
              <a:normAutofit fontScale="62500" lnSpcReduction="20000"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08</a:t>
              </a:r>
              <a:endPara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42" name="直接连接符 11"/>
            <p:cNvCxnSpPr/>
            <p:nvPr/>
          </p:nvCxnSpPr>
          <p:spPr>
            <a:xfrm>
              <a:off x="6428277" y="2255968"/>
              <a:ext cx="277396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26"/>
            <p:cNvCxnSpPr/>
            <p:nvPr/>
          </p:nvCxnSpPr>
          <p:spPr>
            <a:xfrm>
              <a:off x="6428277" y="3034137"/>
              <a:ext cx="277396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27"/>
            <p:cNvCxnSpPr/>
            <p:nvPr/>
          </p:nvCxnSpPr>
          <p:spPr>
            <a:xfrm>
              <a:off x="6378531" y="3787322"/>
              <a:ext cx="2773962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48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3393226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微软雅黑" panose="020B0503020204020204" charset="-122"/>
                </a:rPr>
                <a:t>01.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微软雅黑" panose="020B0503020204020204" charset="-122"/>
                </a:rPr>
                <a:t> 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微软雅黑" panose="020B0503020204020204" charset="-122"/>
                </a:rPr>
                <a:t>融创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微软雅黑" panose="020B0503020204020204" charset="-122"/>
                </a:rPr>
                <a:t>服务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微软雅黑" panose="020B0503020204020204" charset="-122"/>
                </a:rPr>
                <a:t>精英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微软雅黑" panose="020B0503020204020204" charset="-122"/>
                </a:rPr>
                <a:t>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50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51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52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57" name="圆角矩形 56"/>
          <p:cNvSpPr/>
          <p:nvPr/>
        </p:nvSpPr>
        <p:spPr>
          <a:xfrm>
            <a:off x="544805" y="588092"/>
            <a:ext cx="1188000" cy="459700"/>
          </a:xfrm>
          <a:prstGeom prst="roundRect">
            <a:avLst>
              <a:gd name="adj" fmla="val 5956"/>
            </a:avLst>
          </a:prstGeom>
          <a:solidFill>
            <a:srgbClr val="44546A"/>
          </a:solidFill>
        </p:spPr>
        <p:txBody>
          <a:bodyPr wrap="square" anchor="ctr">
            <a:spAutoFit/>
          </a:bodyPr>
          <a:lstStyle/>
          <a:p>
            <a:pPr marL="214630" indent="-214630" algn="ctr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安排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856979" y="4867692"/>
            <a:ext cx="250390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15" dirty="0"/>
              <a:t>4</a:t>
            </a:r>
            <a:endParaRPr lang="zh-CN" altLang="en-US" sz="1015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5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3997761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02.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五矿二十三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冶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精英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7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856979" y="4867692"/>
            <a:ext cx="2535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15" dirty="0" smtClean="0"/>
              <a:t>5</a:t>
            </a:r>
            <a:endParaRPr lang="zh-CN" altLang="en-US" sz="1015" dirty="0"/>
          </a:p>
        </p:txBody>
      </p:sp>
      <p:sp>
        <p:nvSpPr>
          <p:cNvPr id="20" name="矩形 19"/>
          <p:cNvSpPr/>
          <p:nvPr/>
        </p:nvSpPr>
        <p:spPr>
          <a:xfrm>
            <a:off x="539750" y="720000"/>
            <a:ext cx="237600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侧重行业：建筑工程方向</a:t>
            </a:r>
            <a:endParaRPr lang="en-US" altLang="zh-CN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教师：</a:t>
            </a: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邱智军</a:t>
            </a:r>
            <a:endParaRPr lang="en-US" altLang="zh-CN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19"/>
          <p:cNvSpPr txBox="1"/>
          <p:nvPr/>
        </p:nvSpPr>
        <p:spPr>
          <a:xfrm>
            <a:off x="3671888" y="619185"/>
            <a:ext cx="5400000" cy="45243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中共党员，中南林业科技大学人力资源管理专业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本科，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中国人民大学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硕士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高级经济师、管理咨询师、人力资源师、生涯规划师、高级高考志愿规划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师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五矿二十三冶知行学院副院长、未来无忧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总经理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湖南省省级职业指导专家团成员；湖南省青年职业发展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导师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湖南省人力资源中心兼职职业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导师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长沙市青联委员；长沙市青年企业家协会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理事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中国人力资源开发研究会企业人才分会常务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理事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中南林业科技大学长沙校友会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秘书长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中南林业科技大学硕士研究生指导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教师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湖南大学社会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导师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湖南大学等多所高校学生发展顾问委员、就业指导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导师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银行、通信、建筑地产等多个央企国企特聘面试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620000"/>
            <a:ext cx="2160577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6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4103372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微软雅黑" panose="020B0503020204020204" charset="-122"/>
                </a:rPr>
                <a:t>02.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微软雅黑" panose="020B0503020204020204" charset="-122"/>
                </a:rPr>
                <a:t> 五矿二十三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微软雅黑" panose="020B0503020204020204" charset="-122"/>
                </a:rPr>
                <a:t>冶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微软雅黑" panose="020B0503020204020204" charset="-122"/>
                </a:rPr>
                <a:t>精英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微软雅黑" panose="020B0503020204020204" charset="-122"/>
                </a:rPr>
                <a:t>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8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0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56979" y="4867692"/>
            <a:ext cx="261610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15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endParaRPr lang="zh-CN" altLang="en-US" sz="1015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717" y="1239596"/>
            <a:ext cx="8969067" cy="3759994"/>
            <a:chOff x="-112088" y="744611"/>
            <a:chExt cx="8969067" cy="375999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346894" y="1438442"/>
              <a:ext cx="0" cy="58214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iṧļidè"/>
            <p:cNvGrpSpPr/>
            <p:nvPr/>
          </p:nvGrpSpPr>
          <p:grpSpPr>
            <a:xfrm>
              <a:off x="2109614" y="878638"/>
              <a:ext cx="474561" cy="474561"/>
              <a:chOff x="5686429" y="1656568"/>
              <a:chExt cx="812284" cy="812284"/>
            </a:xfrm>
          </p:grpSpPr>
          <p:sp>
            <p:nvSpPr>
              <p:cNvPr id="49" name="íśḻíḍe"/>
              <p:cNvSpPr/>
              <p:nvPr/>
            </p:nvSpPr>
            <p:spPr>
              <a:xfrm>
                <a:off x="5686429" y="1656568"/>
                <a:ext cx="812284" cy="8122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50" name="iŝ1îḍé"/>
              <p:cNvSpPr/>
              <p:nvPr/>
            </p:nvSpPr>
            <p:spPr bwMode="auto">
              <a:xfrm>
                <a:off x="5869021" y="1802701"/>
                <a:ext cx="447100" cy="520019"/>
              </a:xfrm>
              <a:custGeom>
                <a:avLst/>
                <a:gdLst>
                  <a:gd name="T0" fmla="*/ 434 w 453"/>
                  <a:gd name="T1" fmla="*/ 186 h 533"/>
                  <a:gd name="T2" fmla="*/ 434 w 453"/>
                  <a:gd name="T3" fmla="*/ 186 h 533"/>
                  <a:gd name="T4" fmla="*/ 44 w 453"/>
                  <a:gd name="T5" fmla="*/ 160 h 533"/>
                  <a:gd name="T6" fmla="*/ 0 w 453"/>
                  <a:gd name="T7" fmla="*/ 178 h 533"/>
                  <a:gd name="T8" fmla="*/ 88 w 453"/>
                  <a:gd name="T9" fmla="*/ 532 h 533"/>
                  <a:gd name="T10" fmla="*/ 141 w 453"/>
                  <a:gd name="T11" fmla="*/ 532 h 533"/>
                  <a:gd name="T12" fmla="*/ 97 w 453"/>
                  <a:gd name="T13" fmla="*/ 355 h 533"/>
                  <a:gd name="T14" fmla="*/ 443 w 453"/>
                  <a:gd name="T15" fmla="*/ 195 h 533"/>
                  <a:gd name="T16" fmla="*/ 434 w 453"/>
                  <a:gd name="T17" fmla="*/ 186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" h="533">
                    <a:moveTo>
                      <a:pt x="434" y="186"/>
                    </a:moveTo>
                    <a:lnTo>
                      <a:pt x="434" y="186"/>
                    </a:lnTo>
                    <a:cubicBezTo>
                      <a:pt x="151" y="301"/>
                      <a:pt x="266" y="0"/>
                      <a:pt x="44" y="160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88" y="532"/>
                      <a:pt x="88" y="532"/>
                      <a:pt x="88" y="532"/>
                    </a:cubicBezTo>
                    <a:cubicBezTo>
                      <a:pt x="141" y="532"/>
                      <a:pt x="141" y="532"/>
                      <a:pt x="141" y="532"/>
                    </a:cubicBezTo>
                    <a:cubicBezTo>
                      <a:pt x="97" y="355"/>
                      <a:pt x="97" y="355"/>
                      <a:pt x="97" y="355"/>
                    </a:cubicBezTo>
                    <a:cubicBezTo>
                      <a:pt x="293" y="195"/>
                      <a:pt x="213" y="532"/>
                      <a:pt x="443" y="195"/>
                    </a:cubicBezTo>
                    <a:cubicBezTo>
                      <a:pt x="452" y="195"/>
                      <a:pt x="443" y="186"/>
                      <a:pt x="434" y="1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7" name="îŝḻîdé"/>
            <p:cNvGrpSpPr/>
            <p:nvPr/>
          </p:nvGrpSpPr>
          <p:grpSpPr>
            <a:xfrm>
              <a:off x="2109614" y="2105827"/>
              <a:ext cx="474561" cy="474561"/>
              <a:chOff x="5686429" y="4069024"/>
              <a:chExt cx="812284" cy="812284"/>
            </a:xfrm>
          </p:grpSpPr>
          <p:sp>
            <p:nvSpPr>
              <p:cNvPr id="45" name="îṩļïḑé"/>
              <p:cNvSpPr/>
              <p:nvPr/>
            </p:nvSpPr>
            <p:spPr>
              <a:xfrm>
                <a:off x="5686429" y="4069024"/>
                <a:ext cx="812284" cy="8122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grpSp>
            <p:nvGrpSpPr>
              <p:cNvPr id="46" name="iṥľiḓe"/>
              <p:cNvGrpSpPr/>
              <p:nvPr/>
            </p:nvGrpSpPr>
            <p:grpSpPr>
              <a:xfrm>
                <a:off x="5935982" y="4277137"/>
                <a:ext cx="313178" cy="396059"/>
                <a:chOff x="-1029539" y="1581150"/>
                <a:chExt cx="2303463" cy="2913063"/>
              </a:xfrm>
              <a:solidFill>
                <a:schemeClr val="bg1"/>
              </a:solidFill>
            </p:grpSpPr>
            <p:sp>
              <p:nvSpPr>
                <p:cNvPr id="47" name="ïŝlíďè"/>
                <p:cNvSpPr/>
                <p:nvPr/>
              </p:nvSpPr>
              <p:spPr bwMode="auto">
                <a:xfrm>
                  <a:off x="-1029539" y="1581150"/>
                  <a:ext cx="2303463" cy="2913063"/>
                </a:xfrm>
                <a:custGeom>
                  <a:avLst/>
                  <a:gdLst>
                    <a:gd name="T0" fmla="*/ 1196 w 2902"/>
                    <a:gd name="T1" fmla="*/ 1491 h 3670"/>
                    <a:gd name="T2" fmla="*/ 939 w 2902"/>
                    <a:gd name="T3" fmla="*/ 1669 h 3670"/>
                    <a:gd name="T4" fmla="*/ 784 w 2902"/>
                    <a:gd name="T5" fmla="*/ 1944 h 3670"/>
                    <a:gd name="T6" fmla="*/ 769 w 2902"/>
                    <a:gd name="T7" fmla="*/ 2271 h 3670"/>
                    <a:gd name="T8" fmla="*/ 898 w 2902"/>
                    <a:gd name="T9" fmla="*/ 2560 h 3670"/>
                    <a:gd name="T10" fmla="*/ 1138 w 2902"/>
                    <a:gd name="T11" fmla="*/ 2761 h 3670"/>
                    <a:gd name="T12" fmla="*/ 1450 w 2902"/>
                    <a:gd name="T13" fmla="*/ 2836 h 3670"/>
                    <a:gd name="T14" fmla="*/ 1764 w 2902"/>
                    <a:gd name="T15" fmla="*/ 2761 h 3670"/>
                    <a:gd name="T16" fmla="*/ 2004 w 2902"/>
                    <a:gd name="T17" fmla="*/ 2560 h 3670"/>
                    <a:gd name="T18" fmla="*/ 2133 w 2902"/>
                    <a:gd name="T19" fmla="*/ 2271 h 3670"/>
                    <a:gd name="T20" fmla="*/ 2118 w 2902"/>
                    <a:gd name="T21" fmla="*/ 1944 h 3670"/>
                    <a:gd name="T22" fmla="*/ 1963 w 2902"/>
                    <a:gd name="T23" fmla="*/ 1669 h 3670"/>
                    <a:gd name="T24" fmla="*/ 1706 w 2902"/>
                    <a:gd name="T25" fmla="*/ 1491 h 3670"/>
                    <a:gd name="T26" fmla="*/ 2031 w 2902"/>
                    <a:gd name="T27" fmla="*/ 430 h 3670"/>
                    <a:gd name="T28" fmla="*/ 251 w 2902"/>
                    <a:gd name="T29" fmla="*/ 3418 h 3670"/>
                    <a:gd name="T30" fmla="*/ 2605 w 2902"/>
                    <a:gd name="T31" fmla="*/ 3332 h 3670"/>
                    <a:gd name="T32" fmla="*/ 2488 w 2902"/>
                    <a:gd name="T33" fmla="*/ 3344 h 3670"/>
                    <a:gd name="T34" fmla="*/ 596 w 2902"/>
                    <a:gd name="T35" fmla="*/ 3097 h 3670"/>
                    <a:gd name="T36" fmla="*/ 502 w 2902"/>
                    <a:gd name="T37" fmla="*/ 3003 h 3670"/>
                    <a:gd name="T38" fmla="*/ 545 w 2902"/>
                    <a:gd name="T39" fmla="*/ 2875 h 3670"/>
                    <a:gd name="T40" fmla="*/ 772 w 2902"/>
                    <a:gd name="T41" fmla="*/ 2799 h 3670"/>
                    <a:gd name="T42" fmla="*/ 596 w 2902"/>
                    <a:gd name="T43" fmla="*/ 2628 h 3670"/>
                    <a:gd name="T44" fmla="*/ 502 w 2902"/>
                    <a:gd name="T45" fmla="*/ 2533 h 3670"/>
                    <a:gd name="T46" fmla="*/ 543 w 2902"/>
                    <a:gd name="T47" fmla="*/ 2408 h 3670"/>
                    <a:gd name="T48" fmla="*/ 507 w 2902"/>
                    <a:gd name="T49" fmla="*/ 2067 h 3670"/>
                    <a:gd name="T50" fmla="*/ 596 w 2902"/>
                    <a:gd name="T51" fmla="*/ 1734 h 3670"/>
                    <a:gd name="T52" fmla="*/ 502 w 2902"/>
                    <a:gd name="T53" fmla="*/ 1641 h 3670"/>
                    <a:gd name="T54" fmla="*/ 545 w 2902"/>
                    <a:gd name="T55" fmla="*/ 1514 h 3670"/>
                    <a:gd name="T56" fmla="*/ 817 w 2902"/>
                    <a:gd name="T57" fmla="*/ 1435 h 3670"/>
                    <a:gd name="T58" fmla="*/ 1125 w 2902"/>
                    <a:gd name="T59" fmla="*/ 1248 h 3670"/>
                    <a:gd name="T60" fmla="*/ 526 w 2902"/>
                    <a:gd name="T61" fmla="*/ 1201 h 3670"/>
                    <a:gd name="T62" fmla="*/ 512 w 2902"/>
                    <a:gd name="T63" fmla="*/ 1067 h 3670"/>
                    <a:gd name="T64" fmla="*/ 625 w 2902"/>
                    <a:gd name="T65" fmla="*/ 996 h 3670"/>
                    <a:gd name="T66" fmla="*/ 1617 w 2902"/>
                    <a:gd name="T67" fmla="*/ 1043 h 3670"/>
                    <a:gd name="T68" fmla="*/ 1636 w 2902"/>
                    <a:gd name="T69" fmla="*/ 1166 h 3670"/>
                    <a:gd name="T70" fmla="*/ 1833 w 2902"/>
                    <a:gd name="T71" fmla="*/ 1270 h 3670"/>
                    <a:gd name="T72" fmla="*/ 2137 w 2902"/>
                    <a:gd name="T73" fmla="*/ 1486 h 3670"/>
                    <a:gd name="T74" fmla="*/ 2376 w 2902"/>
                    <a:gd name="T75" fmla="*/ 1533 h 3670"/>
                    <a:gd name="T76" fmla="*/ 2390 w 2902"/>
                    <a:gd name="T77" fmla="*/ 1667 h 3670"/>
                    <a:gd name="T78" fmla="*/ 2333 w 2902"/>
                    <a:gd name="T79" fmla="*/ 1797 h 3670"/>
                    <a:gd name="T80" fmla="*/ 2397 w 2902"/>
                    <a:gd name="T81" fmla="*/ 2139 h 3670"/>
                    <a:gd name="T82" fmla="*/ 2377 w 2902"/>
                    <a:gd name="T83" fmla="*/ 2427 h 3670"/>
                    <a:gd name="T84" fmla="*/ 2390 w 2902"/>
                    <a:gd name="T85" fmla="*/ 2559 h 3670"/>
                    <a:gd name="T86" fmla="*/ 2277 w 2902"/>
                    <a:gd name="T87" fmla="*/ 2630 h 3670"/>
                    <a:gd name="T88" fmla="*/ 2639 w 2902"/>
                    <a:gd name="T89" fmla="*/ 3155 h 3670"/>
                    <a:gd name="T90" fmla="*/ 1850 w 2902"/>
                    <a:gd name="T91" fmla="*/ 1112 h 3670"/>
                    <a:gd name="T92" fmla="*/ 1780 w 2902"/>
                    <a:gd name="T93" fmla="*/ 999 h 3670"/>
                    <a:gd name="T94" fmla="*/ 1930 w 2902"/>
                    <a:gd name="T95" fmla="*/ 3 h 3670"/>
                    <a:gd name="T96" fmla="*/ 2881 w 2902"/>
                    <a:gd name="T97" fmla="*/ 930 h 3670"/>
                    <a:gd name="T98" fmla="*/ 2899 w 2902"/>
                    <a:gd name="T99" fmla="*/ 3573 h 3670"/>
                    <a:gd name="T100" fmla="*/ 2805 w 2902"/>
                    <a:gd name="T101" fmla="*/ 3666 h 3670"/>
                    <a:gd name="T102" fmla="*/ 47 w 2902"/>
                    <a:gd name="T103" fmla="*/ 3643 h 3670"/>
                    <a:gd name="T104" fmla="*/ 0 w 2902"/>
                    <a:gd name="T105" fmla="*/ 126 h 3670"/>
                    <a:gd name="T106" fmla="*/ 70 w 2902"/>
                    <a:gd name="T107" fmla="*/ 13 h 36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02" h="3670">
                      <a:moveTo>
                        <a:pt x="1450" y="1442"/>
                      </a:moveTo>
                      <a:lnTo>
                        <a:pt x="1384" y="1445"/>
                      </a:lnTo>
                      <a:lnTo>
                        <a:pt x="1319" y="1454"/>
                      </a:lnTo>
                      <a:lnTo>
                        <a:pt x="1256" y="1470"/>
                      </a:lnTo>
                      <a:lnTo>
                        <a:pt x="1196" y="1491"/>
                      </a:lnTo>
                      <a:lnTo>
                        <a:pt x="1138" y="1517"/>
                      </a:lnTo>
                      <a:lnTo>
                        <a:pt x="1083" y="1548"/>
                      </a:lnTo>
                      <a:lnTo>
                        <a:pt x="1030" y="1584"/>
                      </a:lnTo>
                      <a:lnTo>
                        <a:pt x="982" y="1625"/>
                      </a:lnTo>
                      <a:lnTo>
                        <a:pt x="939" y="1669"/>
                      </a:lnTo>
                      <a:lnTo>
                        <a:pt x="898" y="1718"/>
                      </a:lnTo>
                      <a:lnTo>
                        <a:pt x="862" y="1769"/>
                      </a:lnTo>
                      <a:lnTo>
                        <a:pt x="831" y="1825"/>
                      </a:lnTo>
                      <a:lnTo>
                        <a:pt x="805" y="1882"/>
                      </a:lnTo>
                      <a:lnTo>
                        <a:pt x="784" y="1944"/>
                      </a:lnTo>
                      <a:lnTo>
                        <a:pt x="769" y="2007"/>
                      </a:lnTo>
                      <a:lnTo>
                        <a:pt x="759" y="2072"/>
                      </a:lnTo>
                      <a:lnTo>
                        <a:pt x="756" y="2139"/>
                      </a:lnTo>
                      <a:lnTo>
                        <a:pt x="759" y="2206"/>
                      </a:lnTo>
                      <a:lnTo>
                        <a:pt x="769" y="2271"/>
                      </a:lnTo>
                      <a:lnTo>
                        <a:pt x="784" y="2334"/>
                      </a:lnTo>
                      <a:lnTo>
                        <a:pt x="805" y="2396"/>
                      </a:lnTo>
                      <a:lnTo>
                        <a:pt x="831" y="2454"/>
                      </a:lnTo>
                      <a:lnTo>
                        <a:pt x="862" y="2509"/>
                      </a:lnTo>
                      <a:lnTo>
                        <a:pt x="898" y="2560"/>
                      </a:lnTo>
                      <a:lnTo>
                        <a:pt x="939" y="2608"/>
                      </a:lnTo>
                      <a:lnTo>
                        <a:pt x="982" y="2653"/>
                      </a:lnTo>
                      <a:lnTo>
                        <a:pt x="1030" y="2694"/>
                      </a:lnTo>
                      <a:lnTo>
                        <a:pt x="1083" y="2730"/>
                      </a:lnTo>
                      <a:lnTo>
                        <a:pt x="1138" y="2761"/>
                      </a:lnTo>
                      <a:lnTo>
                        <a:pt x="1196" y="2787"/>
                      </a:lnTo>
                      <a:lnTo>
                        <a:pt x="1256" y="2808"/>
                      </a:lnTo>
                      <a:lnTo>
                        <a:pt x="1319" y="2824"/>
                      </a:lnTo>
                      <a:lnTo>
                        <a:pt x="1384" y="2833"/>
                      </a:lnTo>
                      <a:lnTo>
                        <a:pt x="1450" y="2836"/>
                      </a:lnTo>
                      <a:lnTo>
                        <a:pt x="1517" y="2833"/>
                      </a:lnTo>
                      <a:lnTo>
                        <a:pt x="1582" y="2824"/>
                      </a:lnTo>
                      <a:lnTo>
                        <a:pt x="1646" y="2808"/>
                      </a:lnTo>
                      <a:lnTo>
                        <a:pt x="1706" y="2787"/>
                      </a:lnTo>
                      <a:lnTo>
                        <a:pt x="1764" y="2761"/>
                      </a:lnTo>
                      <a:lnTo>
                        <a:pt x="1819" y="2730"/>
                      </a:lnTo>
                      <a:lnTo>
                        <a:pt x="1871" y="2694"/>
                      </a:lnTo>
                      <a:lnTo>
                        <a:pt x="1919" y="2653"/>
                      </a:lnTo>
                      <a:lnTo>
                        <a:pt x="1963" y="2608"/>
                      </a:lnTo>
                      <a:lnTo>
                        <a:pt x="2004" y="2560"/>
                      </a:lnTo>
                      <a:lnTo>
                        <a:pt x="2039" y="2509"/>
                      </a:lnTo>
                      <a:lnTo>
                        <a:pt x="2071" y="2454"/>
                      </a:lnTo>
                      <a:lnTo>
                        <a:pt x="2097" y="2396"/>
                      </a:lnTo>
                      <a:lnTo>
                        <a:pt x="2118" y="2334"/>
                      </a:lnTo>
                      <a:lnTo>
                        <a:pt x="2133" y="2271"/>
                      </a:lnTo>
                      <a:lnTo>
                        <a:pt x="2142" y="2206"/>
                      </a:lnTo>
                      <a:lnTo>
                        <a:pt x="2145" y="2139"/>
                      </a:lnTo>
                      <a:lnTo>
                        <a:pt x="2142" y="2072"/>
                      </a:lnTo>
                      <a:lnTo>
                        <a:pt x="2133" y="2007"/>
                      </a:lnTo>
                      <a:lnTo>
                        <a:pt x="2118" y="1944"/>
                      </a:lnTo>
                      <a:lnTo>
                        <a:pt x="2097" y="1882"/>
                      </a:lnTo>
                      <a:lnTo>
                        <a:pt x="2071" y="1825"/>
                      </a:lnTo>
                      <a:lnTo>
                        <a:pt x="2039" y="1769"/>
                      </a:lnTo>
                      <a:lnTo>
                        <a:pt x="2004" y="1718"/>
                      </a:lnTo>
                      <a:lnTo>
                        <a:pt x="1963" y="1669"/>
                      </a:lnTo>
                      <a:lnTo>
                        <a:pt x="1919" y="1625"/>
                      </a:lnTo>
                      <a:lnTo>
                        <a:pt x="1871" y="1584"/>
                      </a:lnTo>
                      <a:lnTo>
                        <a:pt x="1819" y="1548"/>
                      </a:lnTo>
                      <a:lnTo>
                        <a:pt x="1764" y="1517"/>
                      </a:lnTo>
                      <a:lnTo>
                        <a:pt x="1706" y="1491"/>
                      </a:lnTo>
                      <a:lnTo>
                        <a:pt x="1646" y="1470"/>
                      </a:lnTo>
                      <a:lnTo>
                        <a:pt x="1582" y="1454"/>
                      </a:lnTo>
                      <a:lnTo>
                        <a:pt x="1517" y="1445"/>
                      </a:lnTo>
                      <a:lnTo>
                        <a:pt x="1450" y="1442"/>
                      </a:lnTo>
                      <a:close/>
                      <a:moveTo>
                        <a:pt x="2031" y="430"/>
                      </a:moveTo>
                      <a:lnTo>
                        <a:pt x="2031" y="874"/>
                      </a:lnTo>
                      <a:lnTo>
                        <a:pt x="2473" y="874"/>
                      </a:lnTo>
                      <a:lnTo>
                        <a:pt x="2031" y="430"/>
                      </a:lnTo>
                      <a:close/>
                      <a:moveTo>
                        <a:pt x="251" y="252"/>
                      </a:moveTo>
                      <a:lnTo>
                        <a:pt x="251" y="3418"/>
                      </a:lnTo>
                      <a:lnTo>
                        <a:pt x="2651" y="3418"/>
                      </a:lnTo>
                      <a:lnTo>
                        <a:pt x="2651" y="3279"/>
                      </a:lnTo>
                      <a:lnTo>
                        <a:pt x="2639" y="3299"/>
                      </a:lnTo>
                      <a:lnTo>
                        <a:pt x="2625" y="3317"/>
                      </a:lnTo>
                      <a:lnTo>
                        <a:pt x="2605" y="3332"/>
                      </a:lnTo>
                      <a:lnTo>
                        <a:pt x="2583" y="3344"/>
                      </a:lnTo>
                      <a:lnTo>
                        <a:pt x="2560" y="3351"/>
                      </a:lnTo>
                      <a:lnTo>
                        <a:pt x="2537" y="3354"/>
                      </a:lnTo>
                      <a:lnTo>
                        <a:pt x="2512" y="3351"/>
                      </a:lnTo>
                      <a:lnTo>
                        <a:pt x="2488" y="3344"/>
                      </a:lnTo>
                      <a:lnTo>
                        <a:pt x="2467" y="3332"/>
                      </a:lnTo>
                      <a:lnTo>
                        <a:pt x="2447" y="3317"/>
                      </a:lnTo>
                      <a:lnTo>
                        <a:pt x="2231" y="3100"/>
                      </a:lnTo>
                      <a:lnTo>
                        <a:pt x="625" y="3100"/>
                      </a:lnTo>
                      <a:lnTo>
                        <a:pt x="596" y="3097"/>
                      </a:lnTo>
                      <a:lnTo>
                        <a:pt x="569" y="3087"/>
                      </a:lnTo>
                      <a:lnTo>
                        <a:pt x="545" y="3072"/>
                      </a:lnTo>
                      <a:lnTo>
                        <a:pt x="526" y="3052"/>
                      </a:lnTo>
                      <a:lnTo>
                        <a:pt x="512" y="3030"/>
                      </a:lnTo>
                      <a:lnTo>
                        <a:pt x="502" y="3003"/>
                      </a:lnTo>
                      <a:lnTo>
                        <a:pt x="498" y="2974"/>
                      </a:lnTo>
                      <a:lnTo>
                        <a:pt x="502" y="2945"/>
                      </a:lnTo>
                      <a:lnTo>
                        <a:pt x="512" y="2919"/>
                      </a:lnTo>
                      <a:lnTo>
                        <a:pt x="526" y="2895"/>
                      </a:lnTo>
                      <a:lnTo>
                        <a:pt x="545" y="2875"/>
                      </a:lnTo>
                      <a:lnTo>
                        <a:pt x="569" y="2861"/>
                      </a:lnTo>
                      <a:lnTo>
                        <a:pt x="596" y="2852"/>
                      </a:lnTo>
                      <a:lnTo>
                        <a:pt x="625" y="2848"/>
                      </a:lnTo>
                      <a:lnTo>
                        <a:pt x="822" y="2848"/>
                      </a:lnTo>
                      <a:lnTo>
                        <a:pt x="772" y="2799"/>
                      </a:lnTo>
                      <a:lnTo>
                        <a:pt x="724" y="2746"/>
                      </a:lnTo>
                      <a:lnTo>
                        <a:pt x="681" y="2690"/>
                      </a:lnTo>
                      <a:lnTo>
                        <a:pt x="641" y="2631"/>
                      </a:lnTo>
                      <a:lnTo>
                        <a:pt x="625" y="2631"/>
                      </a:lnTo>
                      <a:lnTo>
                        <a:pt x="596" y="2628"/>
                      </a:lnTo>
                      <a:lnTo>
                        <a:pt x="569" y="2617"/>
                      </a:lnTo>
                      <a:lnTo>
                        <a:pt x="545" y="2603"/>
                      </a:lnTo>
                      <a:lnTo>
                        <a:pt x="526" y="2583"/>
                      </a:lnTo>
                      <a:lnTo>
                        <a:pt x="512" y="2560"/>
                      </a:lnTo>
                      <a:lnTo>
                        <a:pt x="502" y="2533"/>
                      </a:lnTo>
                      <a:lnTo>
                        <a:pt x="498" y="2504"/>
                      </a:lnTo>
                      <a:lnTo>
                        <a:pt x="502" y="2476"/>
                      </a:lnTo>
                      <a:lnTo>
                        <a:pt x="511" y="2450"/>
                      </a:lnTo>
                      <a:lnTo>
                        <a:pt x="525" y="2427"/>
                      </a:lnTo>
                      <a:lnTo>
                        <a:pt x="543" y="2408"/>
                      </a:lnTo>
                      <a:lnTo>
                        <a:pt x="527" y="2343"/>
                      </a:lnTo>
                      <a:lnTo>
                        <a:pt x="515" y="2277"/>
                      </a:lnTo>
                      <a:lnTo>
                        <a:pt x="507" y="2208"/>
                      </a:lnTo>
                      <a:lnTo>
                        <a:pt x="505" y="2139"/>
                      </a:lnTo>
                      <a:lnTo>
                        <a:pt x="507" y="2067"/>
                      </a:lnTo>
                      <a:lnTo>
                        <a:pt x="515" y="1998"/>
                      </a:lnTo>
                      <a:lnTo>
                        <a:pt x="529" y="1928"/>
                      </a:lnTo>
                      <a:lnTo>
                        <a:pt x="546" y="1862"/>
                      </a:lnTo>
                      <a:lnTo>
                        <a:pt x="569" y="1797"/>
                      </a:lnTo>
                      <a:lnTo>
                        <a:pt x="596" y="1734"/>
                      </a:lnTo>
                      <a:lnTo>
                        <a:pt x="569" y="1725"/>
                      </a:lnTo>
                      <a:lnTo>
                        <a:pt x="545" y="1710"/>
                      </a:lnTo>
                      <a:lnTo>
                        <a:pt x="526" y="1691"/>
                      </a:lnTo>
                      <a:lnTo>
                        <a:pt x="512" y="1667"/>
                      </a:lnTo>
                      <a:lnTo>
                        <a:pt x="502" y="1641"/>
                      </a:lnTo>
                      <a:lnTo>
                        <a:pt x="498" y="1612"/>
                      </a:lnTo>
                      <a:lnTo>
                        <a:pt x="502" y="1583"/>
                      </a:lnTo>
                      <a:lnTo>
                        <a:pt x="512" y="1556"/>
                      </a:lnTo>
                      <a:lnTo>
                        <a:pt x="526" y="1533"/>
                      </a:lnTo>
                      <a:lnTo>
                        <a:pt x="545" y="1514"/>
                      </a:lnTo>
                      <a:lnTo>
                        <a:pt x="569" y="1499"/>
                      </a:lnTo>
                      <a:lnTo>
                        <a:pt x="596" y="1489"/>
                      </a:lnTo>
                      <a:lnTo>
                        <a:pt x="625" y="1486"/>
                      </a:lnTo>
                      <a:lnTo>
                        <a:pt x="765" y="1486"/>
                      </a:lnTo>
                      <a:lnTo>
                        <a:pt x="817" y="1435"/>
                      </a:lnTo>
                      <a:lnTo>
                        <a:pt x="873" y="1389"/>
                      </a:lnTo>
                      <a:lnTo>
                        <a:pt x="931" y="1347"/>
                      </a:lnTo>
                      <a:lnTo>
                        <a:pt x="992" y="1309"/>
                      </a:lnTo>
                      <a:lnTo>
                        <a:pt x="1057" y="1276"/>
                      </a:lnTo>
                      <a:lnTo>
                        <a:pt x="1125" y="1248"/>
                      </a:lnTo>
                      <a:lnTo>
                        <a:pt x="625" y="1248"/>
                      </a:lnTo>
                      <a:lnTo>
                        <a:pt x="596" y="1245"/>
                      </a:lnTo>
                      <a:lnTo>
                        <a:pt x="569" y="1236"/>
                      </a:lnTo>
                      <a:lnTo>
                        <a:pt x="545" y="1220"/>
                      </a:lnTo>
                      <a:lnTo>
                        <a:pt x="526" y="1201"/>
                      </a:lnTo>
                      <a:lnTo>
                        <a:pt x="512" y="1177"/>
                      </a:lnTo>
                      <a:lnTo>
                        <a:pt x="502" y="1151"/>
                      </a:lnTo>
                      <a:lnTo>
                        <a:pt x="498" y="1123"/>
                      </a:lnTo>
                      <a:lnTo>
                        <a:pt x="502" y="1093"/>
                      </a:lnTo>
                      <a:lnTo>
                        <a:pt x="512" y="1067"/>
                      </a:lnTo>
                      <a:lnTo>
                        <a:pt x="526" y="1043"/>
                      </a:lnTo>
                      <a:lnTo>
                        <a:pt x="545" y="1024"/>
                      </a:lnTo>
                      <a:lnTo>
                        <a:pt x="569" y="1009"/>
                      </a:lnTo>
                      <a:lnTo>
                        <a:pt x="596" y="999"/>
                      </a:lnTo>
                      <a:lnTo>
                        <a:pt x="625" y="996"/>
                      </a:lnTo>
                      <a:lnTo>
                        <a:pt x="1519" y="996"/>
                      </a:lnTo>
                      <a:lnTo>
                        <a:pt x="1548" y="999"/>
                      </a:lnTo>
                      <a:lnTo>
                        <a:pt x="1573" y="1009"/>
                      </a:lnTo>
                      <a:lnTo>
                        <a:pt x="1597" y="1024"/>
                      </a:lnTo>
                      <a:lnTo>
                        <a:pt x="1617" y="1043"/>
                      </a:lnTo>
                      <a:lnTo>
                        <a:pt x="1631" y="1067"/>
                      </a:lnTo>
                      <a:lnTo>
                        <a:pt x="1641" y="1093"/>
                      </a:lnTo>
                      <a:lnTo>
                        <a:pt x="1645" y="1123"/>
                      </a:lnTo>
                      <a:lnTo>
                        <a:pt x="1643" y="1145"/>
                      </a:lnTo>
                      <a:lnTo>
                        <a:pt x="1636" y="1166"/>
                      </a:lnTo>
                      <a:lnTo>
                        <a:pt x="1627" y="1186"/>
                      </a:lnTo>
                      <a:lnTo>
                        <a:pt x="1614" y="1204"/>
                      </a:lnTo>
                      <a:lnTo>
                        <a:pt x="1690" y="1221"/>
                      </a:lnTo>
                      <a:lnTo>
                        <a:pt x="1762" y="1244"/>
                      </a:lnTo>
                      <a:lnTo>
                        <a:pt x="1833" y="1270"/>
                      </a:lnTo>
                      <a:lnTo>
                        <a:pt x="1900" y="1304"/>
                      </a:lnTo>
                      <a:lnTo>
                        <a:pt x="1964" y="1342"/>
                      </a:lnTo>
                      <a:lnTo>
                        <a:pt x="2026" y="1386"/>
                      </a:lnTo>
                      <a:lnTo>
                        <a:pt x="2083" y="1434"/>
                      </a:lnTo>
                      <a:lnTo>
                        <a:pt x="2137" y="1486"/>
                      </a:lnTo>
                      <a:lnTo>
                        <a:pt x="2277" y="1486"/>
                      </a:lnTo>
                      <a:lnTo>
                        <a:pt x="2306" y="1489"/>
                      </a:lnTo>
                      <a:lnTo>
                        <a:pt x="2333" y="1499"/>
                      </a:lnTo>
                      <a:lnTo>
                        <a:pt x="2357" y="1514"/>
                      </a:lnTo>
                      <a:lnTo>
                        <a:pt x="2376" y="1533"/>
                      </a:lnTo>
                      <a:lnTo>
                        <a:pt x="2390" y="1556"/>
                      </a:lnTo>
                      <a:lnTo>
                        <a:pt x="2400" y="1583"/>
                      </a:lnTo>
                      <a:lnTo>
                        <a:pt x="2404" y="1612"/>
                      </a:lnTo>
                      <a:lnTo>
                        <a:pt x="2400" y="1640"/>
                      </a:lnTo>
                      <a:lnTo>
                        <a:pt x="2390" y="1667"/>
                      </a:lnTo>
                      <a:lnTo>
                        <a:pt x="2376" y="1691"/>
                      </a:lnTo>
                      <a:lnTo>
                        <a:pt x="2357" y="1710"/>
                      </a:lnTo>
                      <a:lnTo>
                        <a:pt x="2333" y="1725"/>
                      </a:lnTo>
                      <a:lnTo>
                        <a:pt x="2306" y="1734"/>
                      </a:lnTo>
                      <a:lnTo>
                        <a:pt x="2333" y="1797"/>
                      </a:lnTo>
                      <a:lnTo>
                        <a:pt x="2356" y="1862"/>
                      </a:lnTo>
                      <a:lnTo>
                        <a:pt x="2373" y="1928"/>
                      </a:lnTo>
                      <a:lnTo>
                        <a:pt x="2387" y="1997"/>
                      </a:lnTo>
                      <a:lnTo>
                        <a:pt x="2395" y="2067"/>
                      </a:lnTo>
                      <a:lnTo>
                        <a:pt x="2397" y="2139"/>
                      </a:lnTo>
                      <a:lnTo>
                        <a:pt x="2395" y="2208"/>
                      </a:lnTo>
                      <a:lnTo>
                        <a:pt x="2387" y="2277"/>
                      </a:lnTo>
                      <a:lnTo>
                        <a:pt x="2375" y="2343"/>
                      </a:lnTo>
                      <a:lnTo>
                        <a:pt x="2358" y="2408"/>
                      </a:lnTo>
                      <a:lnTo>
                        <a:pt x="2377" y="2427"/>
                      </a:lnTo>
                      <a:lnTo>
                        <a:pt x="2391" y="2450"/>
                      </a:lnTo>
                      <a:lnTo>
                        <a:pt x="2400" y="2476"/>
                      </a:lnTo>
                      <a:lnTo>
                        <a:pt x="2404" y="2504"/>
                      </a:lnTo>
                      <a:lnTo>
                        <a:pt x="2400" y="2533"/>
                      </a:lnTo>
                      <a:lnTo>
                        <a:pt x="2390" y="2559"/>
                      </a:lnTo>
                      <a:lnTo>
                        <a:pt x="2376" y="2583"/>
                      </a:lnTo>
                      <a:lnTo>
                        <a:pt x="2357" y="2603"/>
                      </a:lnTo>
                      <a:lnTo>
                        <a:pt x="2333" y="2617"/>
                      </a:lnTo>
                      <a:lnTo>
                        <a:pt x="2306" y="2628"/>
                      </a:lnTo>
                      <a:lnTo>
                        <a:pt x="2277" y="2630"/>
                      </a:lnTo>
                      <a:lnTo>
                        <a:pt x="2261" y="2630"/>
                      </a:lnTo>
                      <a:lnTo>
                        <a:pt x="2233" y="2673"/>
                      </a:lnTo>
                      <a:lnTo>
                        <a:pt x="2202" y="2715"/>
                      </a:lnTo>
                      <a:lnTo>
                        <a:pt x="2625" y="3137"/>
                      </a:lnTo>
                      <a:lnTo>
                        <a:pt x="2639" y="3155"/>
                      </a:lnTo>
                      <a:lnTo>
                        <a:pt x="2651" y="3176"/>
                      </a:lnTo>
                      <a:lnTo>
                        <a:pt x="2651" y="1126"/>
                      </a:lnTo>
                      <a:lnTo>
                        <a:pt x="1905" y="1126"/>
                      </a:lnTo>
                      <a:lnTo>
                        <a:pt x="1876" y="1123"/>
                      </a:lnTo>
                      <a:lnTo>
                        <a:pt x="1850" y="1112"/>
                      </a:lnTo>
                      <a:lnTo>
                        <a:pt x="1827" y="1098"/>
                      </a:lnTo>
                      <a:lnTo>
                        <a:pt x="1807" y="1078"/>
                      </a:lnTo>
                      <a:lnTo>
                        <a:pt x="1792" y="1055"/>
                      </a:lnTo>
                      <a:lnTo>
                        <a:pt x="1783" y="1028"/>
                      </a:lnTo>
                      <a:lnTo>
                        <a:pt x="1780" y="999"/>
                      </a:lnTo>
                      <a:lnTo>
                        <a:pt x="1780" y="252"/>
                      </a:lnTo>
                      <a:lnTo>
                        <a:pt x="251" y="252"/>
                      </a:lnTo>
                      <a:close/>
                      <a:moveTo>
                        <a:pt x="125" y="0"/>
                      </a:moveTo>
                      <a:lnTo>
                        <a:pt x="1905" y="0"/>
                      </a:lnTo>
                      <a:lnTo>
                        <a:pt x="1930" y="3"/>
                      </a:lnTo>
                      <a:lnTo>
                        <a:pt x="1953" y="10"/>
                      </a:lnTo>
                      <a:lnTo>
                        <a:pt x="1976" y="21"/>
                      </a:lnTo>
                      <a:lnTo>
                        <a:pt x="1995" y="37"/>
                      </a:lnTo>
                      <a:lnTo>
                        <a:pt x="2865" y="910"/>
                      </a:lnTo>
                      <a:lnTo>
                        <a:pt x="2881" y="930"/>
                      </a:lnTo>
                      <a:lnTo>
                        <a:pt x="2892" y="951"/>
                      </a:lnTo>
                      <a:lnTo>
                        <a:pt x="2900" y="975"/>
                      </a:lnTo>
                      <a:lnTo>
                        <a:pt x="2902" y="999"/>
                      </a:lnTo>
                      <a:lnTo>
                        <a:pt x="2902" y="3544"/>
                      </a:lnTo>
                      <a:lnTo>
                        <a:pt x="2899" y="3573"/>
                      </a:lnTo>
                      <a:lnTo>
                        <a:pt x="2890" y="3599"/>
                      </a:lnTo>
                      <a:lnTo>
                        <a:pt x="2874" y="3623"/>
                      </a:lnTo>
                      <a:lnTo>
                        <a:pt x="2855" y="3643"/>
                      </a:lnTo>
                      <a:lnTo>
                        <a:pt x="2832" y="3657"/>
                      </a:lnTo>
                      <a:lnTo>
                        <a:pt x="2805" y="3666"/>
                      </a:lnTo>
                      <a:lnTo>
                        <a:pt x="2776" y="3670"/>
                      </a:lnTo>
                      <a:lnTo>
                        <a:pt x="125" y="3670"/>
                      </a:lnTo>
                      <a:lnTo>
                        <a:pt x="97" y="3666"/>
                      </a:lnTo>
                      <a:lnTo>
                        <a:pt x="70" y="3657"/>
                      </a:lnTo>
                      <a:lnTo>
                        <a:pt x="47" y="3643"/>
                      </a:lnTo>
                      <a:lnTo>
                        <a:pt x="28" y="3623"/>
                      </a:lnTo>
                      <a:lnTo>
                        <a:pt x="12" y="3599"/>
                      </a:lnTo>
                      <a:lnTo>
                        <a:pt x="3" y="3573"/>
                      </a:lnTo>
                      <a:lnTo>
                        <a:pt x="0" y="3544"/>
                      </a:lnTo>
                      <a:lnTo>
                        <a:pt x="0" y="126"/>
                      </a:lnTo>
                      <a:lnTo>
                        <a:pt x="3" y="97"/>
                      </a:lnTo>
                      <a:lnTo>
                        <a:pt x="12" y="70"/>
                      </a:lnTo>
                      <a:lnTo>
                        <a:pt x="28" y="48"/>
                      </a:lnTo>
                      <a:lnTo>
                        <a:pt x="47" y="28"/>
                      </a:lnTo>
                      <a:lnTo>
                        <a:pt x="70" y="13"/>
                      </a:lnTo>
                      <a:lnTo>
                        <a:pt x="97" y="3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/>
                <a:p>
                  <a:pPr algn="ctr"/>
                  <a:endParaRPr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  <p:sp>
              <p:nvSpPr>
                <p:cNvPr id="48" name="îṧļíḓê"/>
                <p:cNvSpPr/>
                <p:nvPr/>
              </p:nvSpPr>
              <p:spPr bwMode="auto">
                <a:xfrm>
                  <a:off x="-634251" y="2052637"/>
                  <a:ext cx="909638" cy="200025"/>
                </a:xfrm>
                <a:custGeom>
                  <a:avLst/>
                  <a:gdLst>
                    <a:gd name="T0" fmla="*/ 127 w 1147"/>
                    <a:gd name="T1" fmla="*/ 0 h 252"/>
                    <a:gd name="T2" fmla="*/ 1021 w 1147"/>
                    <a:gd name="T3" fmla="*/ 0 h 252"/>
                    <a:gd name="T4" fmla="*/ 1050 w 1147"/>
                    <a:gd name="T5" fmla="*/ 3 h 252"/>
                    <a:gd name="T6" fmla="*/ 1075 w 1147"/>
                    <a:gd name="T7" fmla="*/ 12 h 252"/>
                    <a:gd name="T8" fmla="*/ 1099 w 1147"/>
                    <a:gd name="T9" fmla="*/ 28 h 252"/>
                    <a:gd name="T10" fmla="*/ 1119 w 1147"/>
                    <a:gd name="T11" fmla="*/ 47 h 252"/>
                    <a:gd name="T12" fmla="*/ 1133 w 1147"/>
                    <a:gd name="T13" fmla="*/ 70 h 252"/>
                    <a:gd name="T14" fmla="*/ 1143 w 1147"/>
                    <a:gd name="T15" fmla="*/ 97 h 252"/>
                    <a:gd name="T16" fmla="*/ 1147 w 1147"/>
                    <a:gd name="T17" fmla="*/ 125 h 252"/>
                    <a:gd name="T18" fmla="*/ 1143 w 1147"/>
                    <a:gd name="T19" fmla="*/ 154 h 252"/>
                    <a:gd name="T20" fmla="*/ 1133 w 1147"/>
                    <a:gd name="T21" fmla="*/ 181 h 252"/>
                    <a:gd name="T22" fmla="*/ 1119 w 1147"/>
                    <a:gd name="T23" fmla="*/ 205 h 252"/>
                    <a:gd name="T24" fmla="*/ 1099 w 1147"/>
                    <a:gd name="T25" fmla="*/ 224 h 252"/>
                    <a:gd name="T26" fmla="*/ 1075 w 1147"/>
                    <a:gd name="T27" fmla="*/ 238 h 252"/>
                    <a:gd name="T28" fmla="*/ 1050 w 1147"/>
                    <a:gd name="T29" fmla="*/ 248 h 252"/>
                    <a:gd name="T30" fmla="*/ 1021 w 1147"/>
                    <a:gd name="T31" fmla="*/ 252 h 252"/>
                    <a:gd name="T32" fmla="*/ 127 w 1147"/>
                    <a:gd name="T33" fmla="*/ 252 h 252"/>
                    <a:gd name="T34" fmla="*/ 98 w 1147"/>
                    <a:gd name="T35" fmla="*/ 248 h 252"/>
                    <a:gd name="T36" fmla="*/ 71 w 1147"/>
                    <a:gd name="T37" fmla="*/ 238 h 252"/>
                    <a:gd name="T38" fmla="*/ 47 w 1147"/>
                    <a:gd name="T39" fmla="*/ 224 h 252"/>
                    <a:gd name="T40" fmla="*/ 28 w 1147"/>
                    <a:gd name="T41" fmla="*/ 205 h 252"/>
                    <a:gd name="T42" fmla="*/ 14 w 1147"/>
                    <a:gd name="T43" fmla="*/ 181 h 252"/>
                    <a:gd name="T44" fmla="*/ 4 w 1147"/>
                    <a:gd name="T45" fmla="*/ 154 h 252"/>
                    <a:gd name="T46" fmla="*/ 0 w 1147"/>
                    <a:gd name="T47" fmla="*/ 125 h 252"/>
                    <a:gd name="T48" fmla="*/ 4 w 1147"/>
                    <a:gd name="T49" fmla="*/ 97 h 252"/>
                    <a:gd name="T50" fmla="*/ 14 w 1147"/>
                    <a:gd name="T51" fmla="*/ 70 h 252"/>
                    <a:gd name="T52" fmla="*/ 28 w 1147"/>
                    <a:gd name="T53" fmla="*/ 47 h 252"/>
                    <a:gd name="T54" fmla="*/ 47 w 1147"/>
                    <a:gd name="T55" fmla="*/ 28 h 252"/>
                    <a:gd name="T56" fmla="*/ 71 w 1147"/>
                    <a:gd name="T57" fmla="*/ 12 h 252"/>
                    <a:gd name="T58" fmla="*/ 98 w 1147"/>
                    <a:gd name="T59" fmla="*/ 3 h 252"/>
                    <a:gd name="T60" fmla="*/ 127 w 1147"/>
                    <a:gd name="T61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47" h="252">
                      <a:moveTo>
                        <a:pt x="127" y="0"/>
                      </a:moveTo>
                      <a:lnTo>
                        <a:pt x="1021" y="0"/>
                      </a:lnTo>
                      <a:lnTo>
                        <a:pt x="1050" y="3"/>
                      </a:lnTo>
                      <a:lnTo>
                        <a:pt x="1075" y="12"/>
                      </a:lnTo>
                      <a:lnTo>
                        <a:pt x="1099" y="28"/>
                      </a:lnTo>
                      <a:lnTo>
                        <a:pt x="1119" y="47"/>
                      </a:lnTo>
                      <a:lnTo>
                        <a:pt x="1133" y="70"/>
                      </a:lnTo>
                      <a:lnTo>
                        <a:pt x="1143" y="97"/>
                      </a:lnTo>
                      <a:lnTo>
                        <a:pt x="1147" y="125"/>
                      </a:lnTo>
                      <a:lnTo>
                        <a:pt x="1143" y="154"/>
                      </a:lnTo>
                      <a:lnTo>
                        <a:pt x="1133" y="181"/>
                      </a:lnTo>
                      <a:lnTo>
                        <a:pt x="1119" y="205"/>
                      </a:lnTo>
                      <a:lnTo>
                        <a:pt x="1099" y="224"/>
                      </a:lnTo>
                      <a:lnTo>
                        <a:pt x="1075" y="238"/>
                      </a:lnTo>
                      <a:lnTo>
                        <a:pt x="1050" y="248"/>
                      </a:lnTo>
                      <a:lnTo>
                        <a:pt x="1021" y="252"/>
                      </a:lnTo>
                      <a:lnTo>
                        <a:pt x="127" y="252"/>
                      </a:lnTo>
                      <a:lnTo>
                        <a:pt x="98" y="248"/>
                      </a:lnTo>
                      <a:lnTo>
                        <a:pt x="71" y="238"/>
                      </a:lnTo>
                      <a:lnTo>
                        <a:pt x="47" y="224"/>
                      </a:lnTo>
                      <a:lnTo>
                        <a:pt x="28" y="205"/>
                      </a:lnTo>
                      <a:lnTo>
                        <a:pt x="14" y="181"/>
                      </a:lnTo>
                      <a:lnTo>
                        <a:pt x="4" y="154"/>
                      </a:lnTo>
                      <a:lnTo>
                        <a:pt x="0" y="125"/>
                      </a:lnTo>
                      <a:lnTo>
                        <a:pt x="4" y="97"/>
                      </a:lnTo>
                      <a:lnTo>
                        <a:pt x="14" y="70"/>
                      </a:lnTo>
                      <a:lnTo>
                        <a:pt x="28" y="47"/>
                      </a:lnTo>
                      <a:lnTo>
                        <a:pt x="47" y="28"/>
                      </a:lnTo>
                      <a:lnTo>
                        <a:pt x="71" y="12"/>
                      </a:lnTo>
                      <a:lnTo>
                        <a:pt x="98" y="3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</p:grpSp>
        </p:grpSp>
        <p:sp>
          <p:nvSpPr>
            <p:cNvPr id="43" name="ïṥļïḋe"/>
            <p:cNvSpPr/>
            <p:nvPr/>
          </p:nvSpPr>
          <p:spPr>
            <a:xfrm>
              <a:off x="2109614" y="3333015"/>
              <a:ext cx="474561" cy="47456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4" name="îSḷïḋé"/>
            <p:cNvSpPr/>
            <p:nvPr/>
          </p:nvSpPr>
          <p:spPr bwMode="auto">
            <a:xfrm>
              <a:off x="2224935" y="3418390"/>
              <a:ext cx="243918" cy="303811"/>
            </a:xfrm>
            <a:custGeom>
              <a:avLst/>
              <a:gdLst>
                <a:gd name="T0" fmla="*/ 3427 w 3600"/>
                <a:gd name="T1" fmla="*/ 1254 h 4492"/>
                <a:gd name="T2" fmla="*/ 2647 w 3600"/>
                <a:gd name="T3" fmla="*/ 4128 h 4492"/>
                <a:gd name="T4" fmla="*/ 2462 w 3600"/>
                <a:gd name="T5" fmla="*/ 702 h 4492"/>
                <a:gd name="T6" fmla="*/ 1842 w 3600"/>
                <a:gd name="T7" fmla="*/ 404 h 4492"/>
                <a:gd name="T8" fmla="*/ 2259 w 3600"/>
                <a:gd name="T9" fmla="*/ 95 h 4492"/>
                <a:gd name="T10" fmla="*/ 1842 w 3600"/>
                <a:gd name="T11" fmla="*/ 62 h 4492"/>
                <a:gd name="T12" fmla="*/ 1759 w 3600"/>
                <a:gd name="T13" fmla="*/ 702 h 4492"/>
                <a:gd name="T14" fmla="*/ 1138 w 3600"/>
                <a:gd name="T15" fmla="*/ 4128 h 4492"/>
                <a:gd name="T16" fmla="*/ 953 w 3600"/>
                <a:gd name="T17" fmla="*/ 1254 h 4492"/>
                <a:gd name="T18" fmla="*/ 173 w 3600"/>
                <a:gd name="T19" fmla="*/ 4128 h 4492"/>
                <a:gd name="T20" fmla="*/ 0 w 3600"/>
                <a:gd name="T21" fmla="*/ 4492 h 4492"/>
                <a:gd name="T22" fmla="*/ 3600 w 3600"/>
                <a:gd name="T23" fmla="*/ 4128 h 4492"/>
                <a:gd name="T24" fmla="*/ 763 w 3600"/>
                <a:gd name="T25" fmla="*/ 3945 h 4492"/>
                <a:gd name="T26" fmla="*/ 396 w 3600"/>
                <a:gd name="T27" fmla="*/ 3579 h 4492"/>
                <a:gd name="T28" fmla="*/ 763 w 3600"/>
                <a:gd name="T29" fmla="*/ 3945 h 4492"/>
                <a:gd name="T30" fmla="*/ 396 w 3600"/>
                <a:gd name="T31" fmla="*/ 3285 h 4492"/>
                <a:gd name="T32" fmla="*/ 763 w 3600"/>
                <a:gd name="T33" fmla="*/ 2918 h 4492"/>
                <a:gd name="T34" fmla="*/ 763 w 3600"/>
                <a:gd name="T35" fmla="*/ 2624 h 4492"/>
                <a:gd name="T36" fmla="*/ 396 w 3600"/>
                <a:gd name="T37" fmla="*/ 2258 h 4492"/>
                <a:gd name="T38" fmla="*/ 763 w 3600"/>
                <a:gd name="T39" fmla="*/ 2624 h 4492"/>
                <a:gd name="T40" fmla="*/ 396 w 3600"/>
                <a:gd name="T41" fmla="*/ 1964 h 4492"/>
                <a:gd name="T42" fmla="*/ 763 w 3600"/>
                <a:gd name="T43" fmla="*/ 1597 h 4492"/>
                <a:gd name="T44" fmla="*/ 2176 w 3600"/>
                <a:gd name="T45" fmla="*/ 3829 h 4492"/>
                <a:gd name="T46" fmla="*/ 1424 w 3600"/>
                <a:gd name="T47" fmla="*/ 3461 h 4492"/>
                <a:gd name="T48" fmla="*/ 2176 w 3600"/>
                <a:gd name="T49" fmla="*/ 3829 h 4492"/>
                <a:gd name="T50" fmla="*/ 1424 w 3600"/>
                <a:gd name="T51" fmla="*/ 2999 h 4492"/>
                <a:gd name="T52" fmla="*/ 2176 w 3600"/>
                <a:gd name="T53" fmla="*/ 2632 h 4492"/>
                <a:gd name="T54" fmla="*/ 2176 w 3600"/>
                <a:gd name="T55" fmla="*/ 2170 h 4492"/>
                <a:gd name="T56" fmla="*/ 1424 w 3600"/>
                <a:gd name="T57" fmla="*/ 1803 h 4492"/>
                <a:gd name="T58" fmla="*/ 2176 w 3600"/>
                <a:gd name="T59" fmla="*/ 2170 h 4492"/>
                <a:gd name="T60" fmla="*/ 1424 w 3600"/>
                <a:gd name="T61" fmla="*/ 1341 h 4492"/>
                <a:gd name="T62" fmla="*/ 2176 w 3600"/>
                <a:gd name="T63" fmla="*/ 974 h 4492"/>
                <a:gd name="T64" fmla="*/ 3204 w 3600"/>
                <a:gd name="T65" fmla="*/ 3945 h 4492"/>
                <a:gd name="T66" fmla="*/ 2837 w 3600"/>
                <a:gd name="T67" fmla="*/ 3579 h 4492"/>
                <a:gd name="T68" fmla="*/ 3204 w 3600"/>
                <a:gd name="T69" fmla="*/ 3945 h 4492"/>
                <a:gd name="T70" fmla="*/ 2837 w 3600"/>
                <a:gd name="T71" fmla="*/ 3285 h 4492"/>
                <a:gd name="T72" fmla="*/ 3204 w 3600"/>
                <a:gd name="T73" fmla="*/ 2918 h 4492"/>
                <a:gd name="T74" fmla="*/ 3204 w 3600"/>
                <a:gd name="T75" fmla="*/ 2624 h 4492"/>
                <a:gd name="T76" fmla="*/ 2837 w 3600"/>
                <a:gd name="T77" fmla="*/ 2258 h 4492"/>
                <a:gd name="T78" fmla="*/ 3204 w 3600"/>
                <a:gd name="T79" fmla="*/ 2624 h 4492"/>
                <a:gd name="T80" fmla="*/ 2837 w 3600"/>
                <a:gd name="T81" fmla="*/ 1964 h 4492"/>
                <a:gd name="T82" fmla="*/ 3204 w 3600"/>
                <a:gd name="T83" fmla="*/ 1597 h 4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00" h="4492">
                  <a:moveTo>
                    <a:pt x="3427" y="4128"/>
                  </a:moveTo>
                  <a:lnTo>
                    <a:pt x="3427" y="1254"/>
                  </a:lnTo>
                  <a:lnTo>
                    <a:pt x="2647" y="1254"/>
                  </a:lnTo>
                  <a:lnTo>
                    <a:pt x="2647" y="4128"/>
                  </a:lnTo>
                  <a:lnTo>
                    <a:pt x="2462" y="4128"/>
                  </a:lnTo>
                  <a:lnTo>
                    <a:pt x="2462" y="702"/>
                  </a:lnTo>
                  <a:lnTo>
                    <a:pt x="1842" y="702"/>
                  </a:lnTo>
                  <a:lnTo>
                    <a:pt x="1842" y="404"/>
                  </a:lnTo>
                  <a:cubicBezTo>
                    <a:pt x="1991" y="455"/>
                    <a:pt x="2103" y="291"/>
                    <a:pt x="2259" y="385"/>
                  </a:cubicBezTo>
                  <a:lnTo>
                    <a:pt x="2259" y="95"/>
                  </a:lnTo>
                  <a:cubicBezTo>
                    <a:pt x="2103" y="0"/>
                    <a:pt x="1991" y="165"/>
                    <a:pt x="1842" y="114"/>
                  </a:cubicBezTo>
                  <a:lnTo>
                    <a:pt x="1842" y="62"/>
                  </a:lnTo>
                  <a:lnTo>
                    <a:pt x="1759" y="62"/>
                  </a:lnTo>
                  <a:lnTo>
                    <a:pt x="1759" y="702"/>
                  </a:lnTo>
                  <a:lnTo>
                    <a:pt x="1138" y="702"/>
                  </a:lnTo>
                  <a:lnTo>
                    <a:pt x="1138" y="4128"/>
                  </a:lnTo>
                  <a:lnTo>
                    <a:pt x="953" y="4128"/>
                  </a:lnTo>
                  <a:lnTo>
                    <a:pt x="953" y="1254"/>
                  </a:lnTo>
                  <a:lnTo>
                    <a:pt x="173" y="1254"/>
                  </a:lnTo>
                  <a:lnTo>
                    <a:pt x="173" y="4128"/>
                  </a:lnTo>
                  <a:lnTo>
                    <a:pt x="0" y="4128"/>
                  </a:lnTo>
                  <a:lnTo>
                    <a:pt x="0" y="4492"/>
                  </a:lnTo>
                  <a:lnTo>
                    <a:pt x="3600" y="4492"/>
                  </a:lnTo>
                  <a:lnTo>
                    <a:pt x="3600" y="4128"/>
                  </a:lnTo>
                  <a:lnTo>
                    <a:pt x="3427" y="4128"/>
                  </a:lnTo>
                  <a:close/>
                  <a:moveTo>
                    <a:pt x="763" y="3945"/>
                  </a:moveTo>
                  <a:lnTo>
                    <a:pt x="396" y="3945"/>
                  </a:lnTo>
                  <a:lnTo>
                    <a:pt x="396" y="3579"/>
                  </a:lnTo>
                  <a:lnTo>
                    <a:pt x="763" y="3579"/>
                  </a:lnTo>
                  <a:lnTo>
                    <a:pt x="763" y="3945"/>
                  </a:lnTo>
                  <a:close/>
                  <a:moveTo>
                    <a:pt x="763" y="3285"/>
                  </a:moveTo>
                  <a:lnTo>
                    <a:pt x="396" y="3285"/>
                  </a:lnTo>
                  <a:lnTo>
                    <a:pt x="396" y="2918"/>
                  </a:lnTo>
                  <a:lnTo>
                    <a:pt x="763" y="2918"/>
                  </a:lnTo>
                  <a:lnTo>
                    <a:pt x="763" y="3285"/>
                  </a:lnTo>
                  <a:close/>
                  <a:moveTo>
                    <a:pt x="763" y="2624"/>
                  </a:moveTo>
                  <a:lnTo>
                    <a:pt x="396" y="2624"/>
                  </a:lnTo>
                  <a:lnTo>
                    <a:pt x="396" y="2258"/>
                  </a:lnTo>
                  <a:lnTo>
                    <a:pt x="763" y="2258"/>
                  </a:lnTo>
                  <a:lnTo>
                    <a:pt x="763" y="2624"/>
                  </a:lnTo>
                  <a:close/>
                  <a:moveTo>
                    <a:pt x="763" y="1964"/>
                  </a:moveTo>
                  <a:lnTo>
                    <a:pt x="396" y="1964"/>
                  </a:lnTo>
                  <a:lnTo>
                    <a:pt x="396" y="1597"/>
                  </a:lnTo>
                  <a:lnTo>
                    <a:pt x="763" y="1597"/>
                  </a:lnTo>
                  <a:lnTo>
                    <a:pt x="763" y="1964"/>
                  </a:lnTo>
                  <a:close/>
                  <a:moveTo>
                    <a:pt x="2176" y="3829"/>
                  </a:moveTo>
                  <a:lnTo>
                    <a:pt x="1424" y="3829"/>
                  </a:lnTo>
                  <a:lnTo>
                    <a:pt x="1424" y="3461"/>
                  </a:lnTo>
                  <a:lnTo>
                    <a:pt x="2176" y="3461"/>
                  </a:lnTo>
                  <a:lnTo>
                    <a:pt x="2176" y="3829"/>
                  </a:lnTo>
                  <a:close/>
                  <a:moveTo>
                    <a:pt x="2176" y="2999"/>
                  </a:moveTo>
                  <a:lnTo>
                    <a:pt x="1424" y="2999"/>
                  </a:lnTo>
                  <a:lnTo>
                    <a:pt x="1424" y="2632"/>
                  </a:lnTo>
                  <a:lnTo>
                    <a:pt x="2176" y="2632"/>
                  </a:lnTo>
                  <a:lnTo>
                    <a:pt x="2176" y="2999"/>
                  </a:lnTo>
                  <a:close/>
                  <a:moveTo>
                    <a:pt x="2176" y="2170"/>
                  </a:moveTo>
                  <a:lnTo>
                    <a:pt x="1424" y="2170"/>
                  </a:lnTo>
                  <a:lnTo>
                    <a:pt x="1424" y="1803"/>
                  </a:lnTo>
                  <a:lnTo>
                    <a:pt x="2176" y="1803"/>
                  </a:lnTo>
                  <a:lnTo>
                    <a:pt x="2176" y="2170"/>
                  </a:lnTo>
                  <a:close/>
                  <a:moveTo>
                    <a:pt x="2176" y="1341"/>
                  </a:moveTo>
                  <a:lnTo>
                    <a:pt x="1424" y="1341"/>
                  </a:lnTo>
                  <a:lnTo>
                    <a:pt x="1424" y="974"/>
                  </a:lnTo>
                  <a:lnTo>
                    <a:pt x="2176" y="974"/>
                  </a:lnTo>
                  <a:lnTo>
                    <a:pt x="2176" y="1341"/>
                  </a:lnTo>
                  <a:close/>
                  <a:moveTo>
                    <a:pt x="3204" y="3945"/>
                  </a:moveTo>
                  <a:lnTo>
                    <a:pt x="2837" y="3945"/>
                  </a:lnTo>
                  <a:lnTo>
                    <a:pt x="2837" y="3579"/>
                  </a:lnTo>
                  <a:lnTo>
                    <a:pt x="3204" y="3579"/>
                  </a:lnTo>
                  <a:lnTo>
                    <a:pt x="3204" y="3945"/>
                  </a:lnTo>
                  <a:close/>
                  <a:moveTo>
                    <a:pt x="3204" y="3285"/>
                  </a:moveTo>
                  <a:lnTo>
                    <a:pt x="2837" y="3285"/>
                  </a:lnTo>
                  <a:lnTo>
                    <a:pt x="2837" y="2918"/>
                  </a:lnTo>
                  <a:lnTo>
                    <a:pt x="3204" y="2918"/>
                  </a:lnTo>
                  <a:lnTo>
                    <a:pt x="3204" y="3285"/>
                  </a:lnTo>
                  <a:close/>
                  <a:moveTo>
                    <a:pt x="3204" y="2624"/>
                  </a:moveTo>
                  <a:lnTo>
                    <a:pt x="2837" y="2624"/>
                  </a:lnTo>
                  <a:lnTo>
                    <a:pt x="2837" y="2258"/>
                  </a:lnTo>
                  <a:lnTo>
                    <a:pt x="3204" y="2258"/>
                  </a:lnTo>
                  <a:lnTo>
                    <a:pt x="3204" y="2624"/>
                  </a:lnTo>
                  <a:close/>
                  <a:moveTo>
                    <a:pt x="3204" y="1964"/>
                  </a:moveTo>
                  <a:lnTo>
                    <a:pt x="2837" y="1964"/>
                  </a:lnTo>
                  <a:lnTo>
                    <a:pt x="2837" y="1597"/>
                  </a:lnTo>
                  <a:lnTo>
                    <a:pt x="3204" y="1597"/>
                  </a:lnTo>
                  <a:lnTo>
                    <a:pt x="3204" y="19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346894" y="2665630"/>
              <a:ext cx="0" cy="58214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6200000">
              <a:off x="3048060" y="3279225"/>
              <a:ext cx="0" cy="58214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îSlïdè"/>
            <p:cNvSpPr/>
            <p:nvPr/>
          </p:nvSpPr>
          <p:spPr>
            <a:xfrm>
              <a:off x="3511943" y="3333015"/>
              <a:ext cx="474561" cy="4745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3" name="išḻiḑé"/>
            <p:cNvSpPr/>
            <p:nvPr/>
          </p:nvSpPr>
          <p:spPr bwMode="auto">
            <a:xfrm>
              <a:off x="3597318" y="3418421"/>
              <a:ext cx="303811" cy="303749"/>
            </a:xfrm>
            <a:custGeom>
              <a:avLst/>
              <a:gdLst>
                <a:gd name="T0" fmla="*/ 6176 w 10375"/>
                <a:gd name="T1" fmla="*/ 2754 h 10375"/>
                <a:gd name="T2" fmla="*/ 2741 w 10375"/>
                <a:gd name="T3" fmla="*/ 6188 h 10375"/>
                <a:gd name="T4" fmla="*/ 2741 w 10375"/>
                <a:gd name="T5" fmla="*/ 6549 h 10375"/>
                <a:gd name="T6" fmla="*/ 3826 w 10375"/>
                <a:gd name="T7" fmla="*/ 7634 h 10375"/>
                <a:gd name="T8" fmla="*/ 4188 w 10375"/>
                <a:gd name="T9" fmla="*/ 7634 h 10375"/>
                <a:gd name="T10" fmla="*/ 7623 w 10375"/>
                <a:gd name="T11" fmla="*/ 4199 h 10375"/>
                <a:gd name="T12" fmla="*/ 7623 w 10375"/>
                <a:gd name="T13" fmla="*/ 3838 h 10375"/>
                <a:gd name="T14" fmla="*/ 6538 w 10375"/>
                <a:gd name="T15" fmla="*/ 2754 h 10375"/>
                <a:gd name="T16" fmla="*/ 6176 w 10375"/>
                <a:gd name="T17" fmla="*/ 2754 h 10375"/>
                <a:gd name="T18" fmla="*/ 7441 w 10375"/>
                <a:gd name="T19" fmla="*/ 1850 h 10375"/>
                <a:gd name="T20" fmla="*/ 8526 w 10375"/>
                <a:gd name="T21" fmla="*/ 2935 h 10375"/>
                <a:gd name="T22" fmla="*/ 8526 w 10375"/>
                <a:gd name="T23" fmla="*/ 3296 h 10375"/>
                <a:gd name="T24" fmla="*/ 8165 w 10375"/>
                <a:gd name="T25" fmla="*/ 3658 h 10375"/>
                <a:gd name="T26" fmla="*/ 7804 w 10375"/>
                <a:gd name="T27" fmla="*/ 3658 h 10375"/>
                <a:gd name="T28" fmla="*/ 6719 w 10375"/>
                <a:gd name="T29" fmla="*/ 2573 h 10375"/>
                <a:gd name="T30" fmla="*/ 6719 w 10375"/>
                <a:gd name="T31" fmla="*/ 2211 h 10375"/>
                <a:gd name="T32" fmla="*/ 7080 w 10375"/>
                <a:gd name="T33" fmla="*/ 1850 h 10375"/>
                <a:gd name="T34" fmla="*/ 7441 w 10375"/>
                <a:gd name="T35" fmla="*/ 1850 h 10375"/>
                <a:gd name="T36" fmla="*/ 2583 w 10375"/>
                <a:gd name="T37" fmla="*/ 6639 h 10375"/>
                <a:gd name="T38" fmla="*/ 3738 w 10375"/>
                <a:gd name="T39" fmla="*/ 7794 h 10375"/>
                <a:gd name="T40" fmla="*/ 3688 w 10375"/>
                <a:gd name="T41" fmla="*/ 8005 h 10375"/>
                <a:gd name="T42" fmla="*/ 1943 w 10375"/>
                <a:gd name="T43" fmla="*/ 8595 h 10375"/>
                <a:gd name="T44" fmla="*/ 1780 w 10375"/>
                <a:gd name="T45" fmla="*/ 8433 h 10375"/>
                <a:gd name="T46" fmla="*/ 2370 w 10375"/>
                <a:gd name="T47" fmla="*/ 6688 h 10375"/>
                <a:gd name="T48" fmla="*/ 2583 w 10375"/>
                <a:gd name="T49" fmla="*/ 6639 h 10375"/>
                <a:gd name="T50" fmla="*/ 10375 w 10375"/>
                <a:gd name="T51" fmla="*/ 10375 h 10375"/>
                <a:gd name="T52" fmla="*/ 0 w 10375"/>
                <a:gd name="T53" fmla="*/ 10375 h 10375"/>
                <a:gd name="T54" fmla="*/ 0 w 10375"/>
                <a:gd name="T55" fmla="*/ 0 h 10375"/>
                <a:gd name="T56" fmla="*/ 10375 w 10375"/>
                <a:gd name="T57" fmla="*/ 0 h 10375"/>
                <a:gd name="T58" fmla="*/ 10375 w 10375"/>
                <a:gd name="T59" fmla="*/ 10375 h 10375"/>
                <a:gd name="T60" fmla="*/ 9565 w 10375"/>
                <a:gd name="T61" fmla="*/ 812 h 10375"/>
                <a:gd name="T62" fmla="*/ 810 w 10375"/>
                <a:gd name="T63" fmla="*/ 812 h 10375"/>
                <a:gd name="T64" fmla="*/ 810 w 10375"/>
                <a:gd name="T65" fmla="*/ 9565 h 10375"/>
                <a:gd name="T66" fmla="*/ 9564 w 10375"/>
                <a:gd name="T67" fmla="*/ 9565 h 10375"/>
                <a:gd name="T68" fmla="*/ 9564 w 10375"/>
                <a:gd name="T69" fmla="*/ 812 h 10375"/>
                <a:gd name="T70" fmla="*/ 9565 w 10375"/>
                <a:gd name="T71" fmla="*/ 812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375" h="10375">
                  <a:moveTo>
                    <a:pt x="6176" y="2754"/>
                  </a:moveTo>
                  <a:lnTo>
                    <a:pt x="2741" y="6188"/>
                  </a:lnTo>
                  <a:cubicBezTo>
                    <a:pt x="2641" y="6288"/>
                    <a:pt x="2641" y="6449"/>
                    <a:pt x="2741" y="6549"/>
                  </a:cubicBezTo>
                  <a:lnTo>
                    <a:pt x="3826" y="7634"/>
                  </a:lnTo>
                  <a:cubicBezTo>
                    <a:pt x="3926" y="7734"/>
                    <a:pt x="4088" y="7734"/>
                    <a:pt x="4188" y="7634"/>
                  </a:cubicBezTo>
                  <a:lnTo>
                    <a:pt x="7623" y="4199"/>
                  </a:lnTo>
                  <a:cubicBezTo>
                    <a:pt x="7723" y="4099"/>
                    <a:pt x="7723" y="3938"/>
                    <a:pt x="7623" y="3838"/>
                  </a:cubicBezTo>
                  <a:lnTo>
                    <a:pt x="6538" y="2754"/>
                  </a:lnTo>
                  <a:cubicBezTo>
                    <a:pt x="6438" y="2654"/>
                    <a:pt x="6276" y="2654"/>
                    <a:pt x="6176" y="2754"/>
                  </a:cubicBezTo>
                  <a:close/>
                  <a:moveTo>
                    <a:pt x="7441" y="1850"/>
                  </a:moveTo>
                  <a:lnTo>
                    <a:pt x="8526" y="2935"/>
                  </a:lnTo>
                  <a:cubicBezTo>
                    <a:pt x="8626" y="3035"/>
                    <a:pt x="8626" y="3196"/>
                    <a:pt x="8526" y="3296"/>
                  </a:cubicBezTo>
                  <a:lnTo>
                    <a:pt x="8165" y="3658"/>
                  </a:lnTo>
                  <a:cubicBezTo>
                    <a:pt x="8065" y="3758"/>
                    <a:pt x="7904" y="3758"/>
                    <a:pt x="7804" y="3658"/>
                  </a:cubicBezTo>
                  <a:lnTo>
                    <a:pt x="6719" y="2573"/>
                  </a:lnTo>
                  <a:cubicBezTo>
                    <a:pt x="6619" y="2473"/>
                    <a:pt x="6619" y="2311"/>
                    <a:pt x="6719" y="2211"/>
                  </a:cubicBezTo>
                  <a:lnTo>
                    <a:pt x="7080" y="1850"/>
                  </a:lnTo>
                  <a:cubicBezTo>
                    <a:pt x="7180" y="1750"/>
                    <a:pt x="7341" y="1750"/>
                    <a:pt x="7441" y="1850"/>
                  </a:cubicBezTo>
                  <a:close/>
                  <a:moveTo>
                    <a:pt x="2583" y="6639"/>
                  </a:moveTo>
                  <a:lnTo>
                    <a:pt x="3738" y="7794"/>
                  </a:lnTo>
                  <a:cubicBezTo>
                    <a:pt x="3805" y="7862"/>
                    <a:pt x="3778" y="7975"/>
                    <a:pt x="3688" y="8005"/>
                  </a:cubicBezTo>
                  <a:lnTo>
                    <a:pt x="1943" y="8595"/>
                  </a:lnTo>
                  <a:cubicBezTo>
                    <a:pt x="1843" y="8629"/>
                    <a:pt x="1746" y="8534"/>
                    <a:pt x="1780" y="8433"/>
                  </a:cubicBezTo>
                  <a:lnTo>
                    <a:pt x="2370" y="6688"/>
                  </a:lnTo>
                  <a:cubicBezTo>
                    <a:pt x="2401" y="6599"/>
                    <a:pt x="2515" y="6572"/>
                    <a:pt x="2583" y="6639"/>
                  </a:cubicBezTo>
                  <a:close/>
                  <a:moveTo>
                    <a:pt x="10375" y="10375"/>
                  </a:moveTo>
                  <a:lnTo>
                    <a:pt x="0" y="10375"/>
                  </a:lnTo>
                  <a:lnTo>
                    <a:pt x="0" y="0"/>
                  </a:lnTo>
                  <a:lnTo>
                    <a:pt x="10375" y="0"/>
                  </a:lnTo>
                  <a:lnTo>
                    <a:pt x="10375" y="10375"/>
                  </a:lnTo>
                  <a:close/>
                  <a:moveTo>
                    <a:pt x="9565" y="812"/>
                  </a:moveTo>
                  <a:lnTo>
                    <a:pt x="810" y="812"/>
                  </a:lnTo>
                  <a:lnTo>
                    <a:pt x="810" y="9565"/>
                  </a:lnTo>
                  <a:lnTo>
                    <a:pt x="9564" y="9565"/>
                  </a:lnTo>
                  <a:lnTo>
                    <a:pt x="9564" y="812"/>
                  </a:lnTo>
                  <a:lnTo>
                    <a:pt x="9565" y="8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22" name="îśḷïḋè"/>
            <p:cNvGrpSpPr/>
            <p:nvPr/>
          </p:nvGrpSpPr>
          <p:grpSpPr>
            <a:xfrm>
              <a:off x="4914273" y="3333015"/>
              <a:ext cx="474561" cy="474561"/>
              <a:chOff x="5686429" y="1656568"/>
              <a:chExt cx="812284" cy="812284"/>
            </a:xfrm>
          </p:grpSpPr>
          <p:sp>
            <p:nvSpPr>
              <p:cNvPr id="39" name="işľîḑé"/>
              <p:cNvSpPr/>
              <p:nvPr/>
            </p:nvSpPr>
            <p:spPr>
              <a:xfrm>
                <a:off x="5686429" y="1656568"/>
                <a:ext cx="812284" cy="8122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40" name="îŝḻiḓê"/>
              <p:cNvSpPr/>
              <p:nvPr/>
            </p:nvSpPr>
            <p:spPr bwMode="auto">
              <a:xfrm>
                <a:off x="5869021" y="1802701"/>
                <a:ext cx="447100" cy="520019"/>
              </a:xfrm>
              <a:custGeom>
                <a:avLst/>
                <a:gdLst>
                  <a:gd name="T0" fmla="*/ 434 w 453"/>
                  <a:gd name="T1" fmla="*/ 186 h 533"/>
                  <a:gd name="T2" fmla="*/ 434 w 453"/>
                  <a:gd name="T3" fmla="*/ 186 h 533"/>
                  <a:gd name="T4" fmla="*/ 44 w 453"/>
                  <a:gd name="T5" fmla="*/ 160 h 533"/>
                  <a:gd name="T6" fmla="*/ 0 w 453"/>
                  <a:gd name="T7" fmla="*/ 178 h 533"/>
                  <a:gd name="T8" fmla="*/ 88 w 453"/>
                  <a:gd name="T9" fmla="*/ 532 h 533"/>
                  <a:gd name="T10" fmla="*/ 141 w 453"/>
                  <a:gd name="T11" fmla="*/ 532 h 533"/>
                  <a:gd name="T12" fmla="*/ 97 w 453"/>
                  <a:gd name="T13" fmla="*/ 355 h 533"/>
                  <a:gd name="T14" fmla="*/ 443 w 453"/>
                  <a:gd name="T15" fmla="*/ 195 h 533"/>
                  <a:gd name="T16" fmla="*/ 434 w 453"/>
                  <a:gd name="T17" fmla="*/ 186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" h="533">
                    <a:moveTo>
                      <a:pt x="434" y="186"/>
                    </a:moveTo>
                    <a:lnTo>
                      <a:pt x="434" y="186"/>
                    </a:lnTo>
                    <a:cubicBezTo>
                      <a:pt x="151" y="301"/>
                      <a:pt x="266" y="0"/>
                      <a:pt x="44" y="160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88" y="532"/>
                      <a:pt x="88" y="532"/>
                      <a:pt x="88" y="532"/>
                    </a:cubicBezTo>
                    <a:cubicBezTo>
                      <a:pt x="141" y="532"/>
                      <a:pt x="141" y="532"/>
                      <a:pt x="141" y="532"/>
                    </a:cubicBezTo>
                    <a:cubicBezTo>
                      <a:pt x="97" y="355"/>
                      <a:pt x="97" y="355"/>
                      <a:pt x="97" y="355"/>
                    </a:cubicBezTo>
                    <a:cubicBezTo>
                      <a:pt x="293" y="195"/>
                      <a:pt x="213" y="532"/>
                      <a:pt x="443" y="195"/>
                    </a:cubicBezTo>
                    <a:cubicBezTo>
                      <a:pt x="452" y="195"/>
                      <a:pt x="443" y="186"/>
                      <a:pt x="434" y="1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 rot="16200000">
              <a:off x="4450389" y="3279226"/>
              <a:ext cx="0" cy="58214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islïdé"/>
            <p:cNvGrpSpPr/>
            <p:nvPr/>
          </p:nvGrpSpPr>
          <p:grpSpPr>
            <a:xfrm>
              <a:off x="-112088" y="744611"/>
              <a:ext cx="2269960" cy="751559"/>
              <a:chOff x="669925" y="1206501"/>
              <a:chExt cx="3026614" cy="1002078"/>
            </a:xfrm>
          </p:grpSpPr>
          <p:sp>
            <p:nvSpPr>
              <p:cNvPr id="37" name="iş1ídé"/>
              <p:cNvSpPr txBox="1"/>
              <p:nvPr/>
            </p:nvSpPr>
            <p:spPr>
              <a:xfrm>
                <a:off x="864538" y="1654581"/>
                <a:ext cx="2832001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《</a:t>
                </a: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企业最青睐什么样的求职者</a:t>
                </a:r>
                <a:r>
                  <a:rPr lang="en-US" altLang="zh-CN" sz="900" dirty="0" smtClean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》</a:t>
                </a:r>
                <a:endParaRPr lang="en-US" altLang="zh-CN" sz="900" dirty="0" smtClean="0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endParaRP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900" dirty="0" smtClean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《</a:t>
                </a: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企业求职规划与筹备</a:t>
                </a:r>
                <a:r>
                  <a:rPr lang="zh-CN" altLang="en-US" sz="900" dirty="0" smtClean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步骤深度指导</a:t>
                </a:r>
                <a:r>
                  <a:rPr lang="en-US" altLang="zh-CN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》</a:t>
                </a:r>
                <a:endParaRPr lang="en-US" altLang="zh-CN" sz="900" dirty="0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endParaRPr>
              </a:p>
            </p:txBody>
          </p:sp>
          <p:sp>
            <p:nvSpPr>
              <p:cNvPr id="38" name="ïšļïḓê"/>
              <p:cNvSpPr/>
              <p:nvPr/>
            </p:nvSpPr>
            <p:spPr>
              <a:xfrm>
                <a:off x="669925" y="1206501"/>
                <a:ext cx="2834614" cy="433606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求职规划与流程指导</a:t>
                </a:r>
                <a:endParaRPr lang="zh-CN" altLang="en-US" b="1" dirty="0">
                  <a:solidFill>
                    <a:sysClr val="windowText" lastClr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5" name="ïslïḓé"/>
            <p:cNvGrpSpPr/>
            <p:nvPr/>
          </p:nvGrpSpPr>
          <p:grpSpPr>
            <a:xfrm>
              <a:off x="-112088" y="1967327"/>
              <a:ext cx="2127239" cy="736215"/>
              <a:chOff x="669925" y="1206501"/>
              <a:chExt cx="2836320" cy="981620"/>
            </a:xfrm>
          </p:grpSpPr>
          <p:sp>
            <p:nvSpPr>
              <p:cNvPr id="35" name="iṧḷíḋê"/>
              <p:cNvSpPr txBox="1"/>
              <p:nvPr/>
            </p:nvSpPr>
            <p:spPr>
              <a:xfrm>
                <a:off x="866244" y="1634123"/>
                <a:ext cx="2640001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《</a:t>
                </a: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制定适合自己的职业发展之路</a:t>
                </a:r>
                <a:r>
                  <a:rPr lang="en-US" altLang="zh-CN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》</a:t>
                </a:r>
                <a:endParaRPr lang="en-US" altLang="zh-CN" sz="900" dirty="0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endParaRPr>
              </a:p>
              <a:p>
                <a:pPr algn="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《</a:t>
                </a: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如何成功进入</a:t>
                </a:r>
                <a:r>
                  <a:rPr lang="en-US" altLang="zh-CN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500</a:t>
                </a: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强央企国企</a:t>
                </a:r>
                <a:r>
                  <a:rPr lang="en-US" altLang="zh-CN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》</a:t>
                </a:r>
                <a:endParaRPr lang="en-US" altLang="zh-CN" sz="900" dirty="0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endParaRPr>
              </a:p>
            </p:txBody>
          </p:sp>
          <p:sp>
            <p:nvSpPr>
              <p:cNvPr id="36" name="ïṣḻïḑè"/>
              <p:cNvSpPr/>
              <p:nvPr/>
            </p:nvSpPr>
            <p:spPr>
              <a:xfrm>
                <a:off x="669925" y="1206501"/>
                <a:ext cx="2834614" cy="433606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职业生涯发展规划</a:t>
                </a:r>
                <a:endParaRPr lang="zh-CN" altLang="en-US" b="1" dirty="0">
                  <a:solidFill>
                    <a:sysClr val="windowText" lastClr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6" name="îṧļíḓê"/>
            <p:cNvGrpSpPr/>
            <p:nvPr/>
          </p:nvGrpSpPr>
          <p:grpSpPr>
            <a:xfrm>
              <a:off x="-112088" y="3190045"/>
              <a:ext cx="2128088" cy="740853"/>
              <a:chOff x="669925" y="1206501"/>
              <a:chExt cx="2837452" cy="987803"/>
            </a:xfrm>
          </p:grpSpPr>
          <p:sp>
            <p:nvSpPr>
              <p:cNvPr id="33" name="î$ľiḋè"/>
              <p:cNvSpPr txBox="1"/>
              <p:nvPr/>
            </p:nvSpPr>
            <p:spPr>
              <a:xfrm>
                <a:off x="819376" y="1640306"/>
                <a:ext cx="2688001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900" dirty="0" smtClean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《</a:t>
                </a:r>
                <a:r>
                  <a:rPr lang="zh-CN" altLang="en-US" sz="900" dirty="0" smtClean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地产建筑行业发展前景、</a:t>
                </a:r>
                <a:endParaRPr lang="en-US" altLang="zh-CN" sz="900" dirty="0" smtClean="0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endParaRPr>
              </a:p>
              <a:p>
                <a:pPr algn="r">
                  <a:lnSpc>
                    <a:spcPct val="120000"/>
                  </a:lnSpc>
                </a:pPr>
                <a:r>
                  <a:rPr lang="zh-CN" altLang="en-US" sz="900" dirty="0" smtClean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从业现状和职业路径</a:t>
                </a:r>
                <a:r>
                  <a:rPr lang="en-US" altLang="zh-CN" sz="900" dirty="0" smtClean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》</a:t>
                </a:r>
                <a:endParaRPr lang="en-US" altLang="zh-CN" sz="900" dirty="0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endParaRPr>
              </a:p>
            </p:txBody>
          </p:sp>
          <p:sp>
            <p:nvSpPr>
              <p:cNvPr id="34" name="îṡlíďe"/>
              <p:cNvSpPr/>
              <p:nvPr/>
            </p:nvSpPr>
            <p:spPr>
              <a:xfrm>
                <a:off x="669925" y="1206501"/>
                <a:ext cx="2834614" cy="433606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r"/>
                <a:r>
                  <a:rPr lang="zh-CN" altLang="en-US" b="1" dirty="0" smtClean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行业求职指导</a:t>
                </a:r>
                <a:endParaRPr lang="zh-CN" altLang="en-US" b="1" dirty="0">
                  <a:solidFill>
                    <a:sysClr val="windowText" lastClr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7" name="iṣļîdé"/>
            <p:cNvGrpSpPr/>
            <p:nvPr/>
          </p:nvGrpSpPr>
          <p:grpSpPr>
            <a:xfrm>
              <a:off x="2848032" y="3753046"/>
              <a:ext cx="1802381" cy="751559"/>
              <a:chOff x="669925" y="1206501"/>
              <a:chExt cx="2835275" cy="1002078"/>
            </a:xfrm>
          </p:grpSpPr>
          <p:sp>
            <p:nvSpPr>
              <p:cNvPr id="31" name="iṣḷíḋê"/>
              <p:cNvSpPr txBox="1"/>
              <p:nvPr/>
            </p:nvSpPr>
            <p:spPr>
              <a:xfrm>
                <a:off x="670586" y="1654581"/>
                <a:ext cx="2834614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《</a:t>
                </a: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求职简历的最优创建模型</a:t>
                </a:r>
                <a:r>
                  <a:rPr lang="en-US" altLang="zh-CN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》</a:t>
                </a:r>
                <a:endParaRPr lang="en-US" altLang="zh-CN" sz="900" dirty="0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endParaRPr>
              </a:p>
            </p:txBody>
          </p:sp>
          <p:sp>
            <p:nvSpPr>
              <p:cNvPr id="32" name="iṩlîḍê"/>
              <p:cNvSpPr/>
              <p:nvPr/>
            </p:nvSpPr>
            <p:spPr>
              <a:xfrm>
                <a:off x="669925" y="1206501"/>
                <a:ext cx="2834614" cy="433606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简历专题</a:t>
                </a:r>
                <a:endParaRPr lang="zh-CN" altLang="en-US" b="1" dirty="0">
                  <a:solidFill>
                    <a:sysClr val="windowText" lastClr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28" name="íṡlíďê"/>
            <p:cNvGrpSpPr/>
            <p:nvPr/>
          </p:nvGrpSpPr>
          <p:grpSpPr>
            <a:xfrm>
              <a:off x="4250362" y="2581456"/>
              <a:ext cx="1802381" cy="751559"/>
              <a:chOff x="669925" y="1206501"/>
              <a:chExt cx="2835275" cy="1002078"/>
            </a:xfrm>
          </p:grpSpPr>
          <p:sp>
            <p:nvSpPr>
              <p:cNvPr id="29" name="ïṡľïḋe"/>
              <p:cNvSpPr txBox="1"/>
              <p:nvPr/>
            </p:nvSpPr>
            <p:spPr>
              <a:xfrm>
                <a:off x="670586" y="1654581"/>
                <a:ext cx="2834614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zh-CN" sz="9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简历撰写、一对一指导、点评</a:t>
                </a:r>
                <a:endParaRPr lang="en-US" altLang="zh-CN" sz="800" dirty="0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endParaRPr>
              </a:p>
            </p:txBody>
          </p:sp>
          <p:sp>
            <p:nvSpPr>
              <p:cNvPr id="30" name="ï$ľïďê"/>
              <p:cNvSpPr/>
              <p:nvPr/>
            </p:nvSpPr>
            <p:spPr>
              <a:xfrm>
                <a:off x="669925" y="1206501"/>
                <a:ext cx="2834614" cy="433606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简历大赛</a:t>
                </a:r>
                <a:endParaRPr lang="zh-CN" altLang="en-US" b="1" dirty="0">
                  <a:solidFill>
                    <a:sysClr val="windowText" lastClr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cxnSp>
          <p:nvCxnSpPr>
            <p:cNvPr id="51" name="直接连接符 50"/>
            <p:cNvCxnSpPr/>
            <p:nvPr/>
          </p:nvCxnSpPr>
          <p:spPr>
            <a:xfrm rot="16200000">
              <a:off x="5852718" y="3280721"/>
              <a:ext cx="0" cy="58214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iṣ1iḍé"/>
            <p:cNvGrpSpPr/>
            <p:nvPr/>
          </p:nvGrpSpPr>
          <p:grpSpPr>
            <a:xfrm>
              <a:off x="6316601" y="3334511"/>
              <a:ext cx="474561" cy="474561"/>
              <a:chOff x="5686429" y="1656568"/>
              <a:chExt cx="812284" cy="812284"/>
            </a:xfrm>
          </p:grpSpPr>
          <p:sp>
            <p:nvSpPr>
              <p:cNvPr id="53" name="îSlïdè"/>
              <p:cNvSpPr/>
              <p:nvPr/>
            </p:nvSpPr>
            <p:spPr>
              <a:xfrm>
                <a:off x="5686429" y="1656568"/>
                <a:ext cx="812284" cy="8122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54" name="išḻiḑé"/>
              <p:cNvSpPr/>
              <p:nvPr/>
            </p:nvSpPr>
            <p:spPr bwMode="auto">
              <a:xfrm>
                <a:off x="5869021" y="1802701"/>
                <a:ext cx="447100" cy="520019"/>
              </a:xfrm>
              <a:custGeom>
                <a:avLst/>
                <a:gdLst>
                  <a:gd name="T0" fmla="*/ 434 w 453"/>
                  <a:gd name="T1" fmla="*/ 186 h 533"/>
                  <a:gd name="T2" fmla="*/ 434 w 453"/>
                  <a:gd name="T3" fmla="*/ 186 h 533"/>
                  <a:gd name="T4" fmla="*/ 44 w 453"/>
                  <a:gd name="T5" fmla="*/ 160 h 533"/>
                  <a:gd name="T6" fmla="*/ 0 w 453"/>
                  <a:gd name="T7" fmla="*/ 178 h 533"/>
                  <a:gd name="T8" fmla="*/ 88 w 453"/>
                  <a:gd name="T9" fmla="*/ 532 h 533"/>
                  <a:gd name="T10" fmla="*/ 141 w 453"/>
                  <a:gd name="T11" fmla="*/ 532 h 533"/>
                  <a:gd name="T12" fmla="*/ 97 w 453"/>
                  <a:gd name="T13" fmla="*/ 355 h 533"/>
                  <a:gd name="T14" fmla="*/ 443 w 453"/>
                  <a:gd name="T15" fmla="*/ 195 h 533"/>
                  <a:gd name="T16" fmla="*/ 434 w 453"/>
                  <a:gd name="T17" fmla="*/ 186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" h="533">
                    <a:moveTo>
                      <a:pt x="434" y="186"/>
                    </a:moveTo>
                    <a:lnTo>
                      <a:pt x="434" y="186"/>
                    </a:lnTo>
                    <a:cubicBezTo>
                      <a:pt x="151" y="301"/>
                      <a:pt x="266" y="0"/>
                      <a:pt x="44" y="160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88" y="532"/>
                      <a:pt x="88" y="532"/>
                      <a:pt x="88" y="532"/>
                    </a:cubicBezTo>
                    <a:cubicBezTo>
                      <a:pt x="141" y="532"/>
                      <a:pt x="141" y="532"/>
                      <a:pt x="141" y="532"/>
                    </a:cubicBezTo>
                    <a:cubicBezTo>
                      <a:pt x="97" y="355"/>
                      <a:pt x="97" y="355"/>
                      <a:pt x="97" y="355"/>
                    </a:cubicBezTo>
                    <a:cubicBezTo>
                      <a:pt x="293" y="195"/>
                      <a:pt x="213" y="532"/>
                      <a:pt x="443" y="195"/>
                    </a:cubicBezTo>
                    <a:cubicBezTo>
                      <a:pt x="452" y="195"/>
                      <a:pt x="443" y="186"/>
                      <a:pt x="434" y="1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55" name="îśḷïḋè"/>
            <p:cNvGrpSpPr/>
            <p:nvPr/>
          </p:nvGrpSpPr>
          <p:grpSpPr>
            <a:xfrm>
              <a:off x="7718509" y="3333015"/>
              <a:ext cx="474561" cy="474561"/>
              <a:chOff x="5686429" y="1656568"/>
              <a:chExt cx="812284" cy="812284"/>
            </a:xfrm>
          </p:grpSpPr>
          <p:sp>
            <p:nvSpPr>
              <p:cNvPr id="56" name="işľîḑé"/>
              <p:cNvSpPr/>
              <p:nvPr/>
            </p:nvSpPr>
            <p:spPr>
              <a:xfrm>
                <a:off x="5686429" y="1656568"/>
                <a:ext cx="812284" cy="8122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57" name="îŝḻiḓê"/>
              <p:cNvSpPr/>
              <p:nvPr/>
            </p:nvSpPr>
            <p:spPr bwMode="auto">
              <a:xfrm>
                <a:off x="5869021" y="1802701"/>
                <a:ext cx="447100" cy="520019"/>
              </a:xfrm>
              <a:custGeom>
                <a:avLst/>
                <a:gdLst>
                  <a:gd name="T0" fmla="*/ 434 w 453"/>
                  <a:gd name="T1" fmla="*/ 186 h 533"/>
                  <a:gd name="T2" fmla="*/ 434 w 453"/>
                  <a:gd name="T3" fmla="*/ 186 h 533"/>
                  <a:gd name="T4" fmla="*/ 44 w 453"/>
                  <a:gd name="T5" fmla="*/ 160 h 533"/>
                  <a:gd name="T6" fmla="*/ 0 w 453"/>
                  <a:gd name="T7" fmla="*/ 178 h 533"/>
                  <a:gd name="T8" fmla="*/ 88 w 453"/>
                  <a:gd name="T9" fmla="*/ 532 h 533"/>
                  <a:gd name="T10" fmla="*/ 141 w 453"/>
                  <a:gd name="T11" fmla="*/ 532 h 533"/>
                  <a:gd name="T12" fmla="*/ 97 w 453"/>
                  <a:gd name="T13" fmla="*/ 355 h 533"/>
                  <a:gd name="T14" fmla="*/ 443 w 453"/>
                  <a:gd name="T15" fmla="*/ 195 h 533"/>
                  <a:gd name="T16" fmla="*/ 434 w 453"/>
                  <a:gd name="T17" fmla="*/ 186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" h="533">
                    <a:moveTo>
                      <a:pt x="434" y="186"/>
                    </a:moveTo>
                    <a:lnTo>
                      <a:pt x="434" y="186"/>
                    </a:lnTo>
                    <a:cubicBezTo>
                      <a:pt x="151" y="301"/>
                      <a:pt x="266" y="0"/>
                      <a:pt x="44" y="160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88" y="532"/>
                      <a:pt x="88" y="532"/>
                      <a:pt x="88" y="532"/>
                    </a:cubicBezTo>
                    <a:cubicBezTo>
                      <a:pt x="141" y="532"/>
                      <a:pt x="141" y="532"/>
                      <a:pt x="141" y="532"/>
                    </a:cubicBezTo>
                    <a:cubicBezTo>
                      <a:pt x="97" y="355"/>
                      <a:pt x="97" y="355"/>
                      <a:pt x="97" y="355"/>
                    </a:cubicBezTo>
                    <a:cubicBezTo>
                      <a:pt x="293" y="195"/>
                      <a:pt x="213" y="532"/>
                      <a:pt x="443" y="195"/>
                    </a:cubicBezTo>
                    <a:cubicBezTo>
                      <a:pt x="452" y="195"/>
                      <a:pt x="443" y="186"/>
                      <a:pt x="434" y="1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cxnSp>
          <p:nvCxnSpPr>
            <p:cNvPr id="58" name="直接连接符 57"/>
            <p:cNvCxnSpPr/>
            <p:nvPr/>
          </p:nvCxnSpPr>
          <p:spPr>
            <a:xfrm rot="16200000">
              <a:off x="7256086" y="3279226"/>
              <a:ext cx="0" cy="58214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iṣļîdé"/>
            <p:cNvGrpSpPr/>
            <p:nvPr/>
          </p:nvGrpSpPr>
          <p:grpSpPr>
            <a:xfrm>
              <a:off x="5652690" y="3749275"/>
              <a:ext cx="1802381" cy="751559"/>
              <a:chOff x="669925" y="1206501"/>
              <a:chExt cx="2835275" cy="1002078"/>
            </a:xfrm>
          </p:grpSpPr>
          <p:sp>
            <p:nvSpPr>
              <p:cNvPr id="60" name="iṣḷíḋê"/>
              <p:cNvSpPr txBox="1"/>
              <p:nvPr/>
            </p:nvSpPr>
            <p:spPr>
              <a:xfrm>
                <a:off x="670586" y="1654581"/>
                <a:ext cx="2834614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《</a:t>
                </a: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企业招聘常见笔试类型与高分技巧</a:t>
                </a:r>
                <a:r>
                  <a:rPr lang="en-US" altLang="zh-CN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》</a:t>
                </a:r>
                <a:endParaRPr lang="en-US" altLang="zh-CN" sz="900" dirty="0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endParaRPr>
              </a:p>
            </p:txBody>
          </p:sp>
          <p:sp>
            <p:nvSpPr>
              <p:cNvPr id="61" name="iṩlîḍê"/>
              <p:cNvSpPr/>
              <p:nvPr/>
            </p:nvSpPr>
            <p:spPr>
              <a:xfrm>
                <a:off x="669925" y="1206501"/>
                <a:ext cx="2834614" cy="433606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笔试专题</a:t>
                </a:r>
                <a:endParaRPr lang="zh-CN" altLang="en-US" b="1" dirty="0">
                  <a:solidFill>
                    <a:sysClr val="windowText" lastClr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63" name="íṡlíďê"/>
            <p:cNvGrpSpPr/>
            <p:nvPr/>
          </p:nvGrpSpPr>
          <p:grpSpPr>
            <a:xfrm>
              <a:off x="7054598" y="2458803"/>
              <a:ext cx="1802381" cy="751559"/>
              <a:chOff x="669925" y="1206501"/>
              <a:chExt cx="2835275" cy="1002078"/>
            </a:xfrm>
          </p:grpSpPr>
          <p:sp>
            <p:nvSpPr>
              <p:cNvPr id="64" name="ïṡľïḋe"/>
              <p:cNvSpPr txBox="1"/>
              <p:nvPr/>
            </p:nvSpPr>
            <p:spPr>
              <a:xfrm>
                <a:off x="670586" y="1654581"/>
                <a:ext cx="2834614" cy="55399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900" dirty="0" smtClean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《</a:t>
                </a:r>
                <a:r>
                  <a:rPr lang="zh-CN" altLang="en-US" sz="900" dirty="0" smtClean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企业常见面试类型、</a:t>
                </a:r>
                <a:endParaRPr lang="en-US" altLang="zh-CN" sz="900" dirty="0" smtClean="0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900" dirty="0" smtClean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考测要项和应对技巧</a:t>
                </a:r>
                <a:r>
                  <a:rPr lang="en-US" altLang="zh-CN" sz="900" dirty="0" smtClean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》</a:t>
                </a:r>
                <a:endParaRPr lang="en-US" altLang="zh-CN" sz="900" dirty="0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《</a:t>
                </a: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企业面试礼仪打动面试官</a:t>
                </a:r>
                <a:r>
                  <a:rPr lang="en-US" altLang="zh-CN" sz="900" dirty="0">
                    <a:solidFill>
                      <a:schemeClr val="dk1">
                        <a:lumMod val="100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sym typeface="微软雅黑" panose="020B0503020204020204" charset="-122"/>
                  </a:rPr>
                  <a:t>》</a:t>
                </a:r>
                <a:endParaRPr lang="en-US" altLang="zh-CN" sz="900" dirty="0">
                  <a:solidFill>
                    <a:schemeClr val="dk1">
                      <a:lumMod val="10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微软雅黑" panose="020B0503020204020204" charset="-122"/>
                </a:endParaRPr>
              </a:p>
            </p:txBody>
          </p:sp>
          <p:sp>
            <p:nvSpPr>
              <p:cNvPr id="65" name="ï$ľïďê"/>
              <p:cNvSpPr/>
              <p:nvPr/>
            </p:nvSpPr>
            <p:spPr>
              <a:xfrm>
                <a:off x="669925" y="1206501"/>
                <a:ext cx="2834614" cy="433606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ctr"/>
                <a:r>
                  <a:rPr lang="zh-CN" altLang="en-US" b="1" dirty="0" smtClean="0">
                    <a:solidFill>
                      <a:sysClr val="windowText" lastClr="000000"/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面试专题</a:t>
                </a:r>
                <a:endParaRPr lang="zh-CN" altLang="en-US" b="1" dirty="0">
                  <a:solidFill>
                    <a:sysClr val="windowText" lastClr="000000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</p:grpSp>
      <p:sp>
        <p:nvSpPr>
          <p:cNvPr id="85" name="圆角矩形 84"/>
          <p:cNvSpPr/>
          <p:nvPr/>
        </p:nvSpPr>
        <p:spPr>
          <a:xfrm>
            <a:off x="544805" y="588092"/>
            <a:ext cx="1188000" cy="459700"/>
          </a:xfrm>
          <a:prstGeom prst="roundRect">
            <a:avLst>
              <a:gd name="adj" fmla="val 5956"/>
            </a:avLst>
          </a:prstGeom>
          <a:solidFill>
            <a:srgbClr val="44546A"/>
          </a:solidFill>
        </p:spPr>
        <p:txBody>
          <a:bodyPr wrap="square" anchor="ctr">
            <a:spAutoFit/>
          </a:bodyPr>
          <a:lstStyle/>
          <a:p>
            <a:pPr marL="214630" indent="-214630" algn="ctr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安排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4142879" y="872774"/>
            <a:ext cx="4263430" cy="1786598"/>
          </a:xfrm>
          <a:prstGeom prst="rect">
            <a:avLst/>
          </a:prstGeom>
          <a:blipFill dpi="0" rotWithShape="1">
            <a:blip r:embed="rId2"/>
            <a:srcRect/>
            <a:stretch>
              <a:fillRect t="-47714" b="-3126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5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2932541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03.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信誉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楼精英班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7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8856979" y="4867692"/>
            <a:ext cx="2535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15" dirty="0" smtClean="0"/>
              <a:t>7</a:t>
            </a:r>
            <a:endParaRPr lang="zh-CN" altLang="en-US" sz="1015" dirty="0"/>
          </a:p>
        </p:txBody>
      </p:sp>
      <p:sp>
        <p:nvSpPr>
          <p:cNvPr id="20" name="矩形 19"/>
          <p:cNvSpPr/>
          <p:nvPr/>
        </p:nvSpPr>
        <p:spPr>
          <a:xfrm>
            <a:off x="540000" y="710668"/>
            <a:ext cx="237600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侧重行业：零售方向</a:t>
            </a:r>
            <a:endParaRPr lang="en-US" altLang="zh-CN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教师：李宗晟</a:t>
            </a:r>
            <a:endParaRPr lang="zh-CN" altLang="en-US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72" b="48174"/>
          <a:stretch>
            <a:fillRect/>
          </a:stretch>
        </p:blipFill>
        <p:spPr>
          <a:xfrm>
            <a:off x="540000" y="1796689"/>
            <a:ext cx="20882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9"/>
          <p:cNvSpPr txBox="1"/>
          <p:nvPr/>
        </p:nvSpPr>
        <p:spPr>
          <a:xfrm>
            <a:off x="3688979" y="2187201"/>
            <a:ext cx="3744000" cy="188327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信誉楼百货集团蠡县商厦培训部经理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年企业专业内训师经验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年管理岗位实践经验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家商厦开业培训支持经验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擅长管理岗位领导力培训、员工心理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辅导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6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2932541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03.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信誉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楼精英班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8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40000" y="739043"/>
            <a:ext cx="2376000" cy="3774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授课教师</a:t>
            </a: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：王润</a:t>
            </a: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森</a:t>
            </a:r>
            <a:endParaRPr lang="zh-CN" altLang="en-US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1888" y="2298851"/>
            <a:ext cx="3888000" cy="151394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信誉楼百货集团有限公司望都商厦培训部经理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年管理岗位实践经验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年企业专业内训培训师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擅长领导力培训、新员工入职</a:t>
            </a:r>
            <a:r>
              <a:rPr lang="zh-CN" altLang="en-US" sz="1200" dirty="0" smtClean="0">
                <a:latin typeface="微软雅黑" panose="020B0503020204020204" charset="-122"/>
                <a:ea typeface="微软雅黑" panose="020B0503020204020204" charset="-122"/>
              </a:rPr>
              <a:t>培训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516889"/>
            <a:ext cx="2160240" cy="307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文本框 14"/>
          <p:cNvSpPr txBox="1"/>
          <p:nvPr/>
        </p:nvSpPr>
        <p:spPr>
          <a:xfrm>
            <a:off x="8856979" y="4867692"/>
            <a:ext cx="2535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15" dirty="0" smtClean="0"/>
              <a:t>8</a:t>
            </a:r>
            <a:endParaRPr lang="zh-CN" altLang="en-US" sz="10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0" y="57151"/>
            <a:ext cx="8312849" cy="407454"/>
            <a:chOff x="-155592" y="307975"/>
            <a:chExt cx="11918718" cy="584197"/>
          </a:xfrm>
        </p:grpSpPr>
        <p:sp>
          <p:nvSpPr>
            <p:cNvPr id="6" name="文本框 40"/>
            <p:cNvSpPr>
              <a:spLocks noChangeArrowheads="1"/>
            </p:cNvSpPr>
            <p:nvPr/>
          </p:nvSpPr>
          <p:spPr bwMode="auto">
            <a:xfrm>
              <a:off x="618644" y="331337"/>
              <a:ext cx="2932541" cy="56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03.</a:t>
              </a:r>
              <a:r>
                <a:rPr lang="zh-CN" altLang="en-US" sz="1950" b="1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信誉</a:t>
              </a:r>
              <a:r>
                <a:rPr lang="zh-CN" altLang="en-US" sz="1950" b="1" dirty="0" smtClean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Calibri" panose="020F0502020204030204" pitchFamily="34" charset="0"/>
                  <a:sym typeface="Calibri" panose="020F0502020204030204" pitchFamily="34" charset="0"/>
                </a:rPr>
                <a:t>楼精英班</a:t>
              </a:r>
              <a:endParaRPr lang="zh-CN" altLang="en-US" sz="1950" b="1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-155592" y="307975"/>
              <a:ext cx="11918718" cy="576263"/>
              <a:chOff x="-155592" y="307975"/>
              <a:chExt cx="11918717" cy="576263"/>
            </a:xfrm>
          </p:grpSpPr>
          <p:sp>
            <p:nvSpPr>
              <p:cNvPr id="8" name="圆角矩形 38"/>
              <p:cNvSpPr>
                <a:spLocks noChangeArrowheads="1"/>
              </p:cNvSpPr>
              <p:nvPr/>
            </p:nvSpPr>
            <p:spPr bwMode="auto">
              <a:xfrm>
                <a:off x="622419" y="307975"/>
                <a:ext cx="5226093" cy="576263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2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圆角矩形 39"/>
              <p:cNvSpPr>
                <a:spLocks noChangeArrowheads="1"/>
              </p:cNvSpPr>
              <p:nvPr/>
            </p:nvSpPr>
            <p:spPr bwMode="auto">
              <a:xfrm>
                <a:off x="5857475" y="573247"/>
                <a:ext cx="5905650" cy="46454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圆角矩形 39"/>
              <p:cNvSpPr>
                <a:spLocks noChangeArrowheads="1"/>
              </p:cNvSpPr>
              <p:nvPr/>
            </p:nvSpPr>
            <p:spPr bwMode="auto">
              <a:xfrm>
                <a:off x="-155592" y="573247"/>
                <a:ext cx="774236" cy="45720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2540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015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8849" y="0"/>
            <a:ext cx="558165" cy="5595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40000" y="720000"/>
            <a:ext cx="2376000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14630" indent="-214630" algn="just" defTabSz="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授课教师：</a:t>
            </a:r>
            <a:r>
              <a:rPr lang="zh-CN" altLang="en-US" sz="1400" dirty="0">
                <a:solidFill>
                  <a:srgbClr val="272A35"/>
                </a:solidFill>
                <a:latin typeface="微软雅黑" panose="020B0503020204020204" charset="-122"/>
                <a:ea typeface="微软雅黑" panose="020B0503020204020204" charset="-122"/>
              </a:rPr>
              <a:t>石冬梅</a:t>
            </a:r>
            <a:endParaRPr lang="zh-CN" altLang="en-US" sz="1400" dirty="0">
              <a:solidFill>
                <a:srgbClr val="272A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1888" y="2114185"/>
            <a:ext cx="3888000" cy="188327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信誉楼百货集团定州商厦培训部经理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以校招生身份进入职场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年管理岗位实践经验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年企业专业内训培训师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charset="0"/>
              <a:buChar char="Ø"/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擅长管理领导力、新员工入职培训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9" t="546" r="11044" b="-546"/>
          <a:stretch>
            <a:fillRect/>
          </a:stretch>
        </p:blipFill>
        <p:spPr>
          <a:xfrm>
            <a:off x="539750" y="1516888"/>
            <a:ext cx="2232248" cy="3077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文本框 16"/>
          <p:cNvSpPr txBox="1"/>
          <p:nvPr/>
        </p:nvSpPr>
        <p:spPr>
          <a:xfrm>
            <a:off x="8856979" y="4867692"/>
            <a:ext cx="2535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15" dirty="0" smtClean="0"/>
              <a:t>9</a:t>
            </a:r>
            <a:endParaRPr lang="zh-CN" altLang="en-US" sz="10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A6S0wzOvQ8a50SA42PUNRg"/>
</p:tagLst>
</file>

<file path=ppt/tags/tag3.xml><?xml version="1.0" encoding="utf-8"?>
<p:tagLst xmlns:p="http://schemas.openxmlformats.org/presentationml/2006/main">
  <p:tag name="ISLIDE.DIAGRAM" val="#1347;"/>
</p:tagLst>
</file>

<file path=ppt/tags/tag4.xml><?xml version="1.0" encoding="utf-8"?>
<p:tagLst xmlns:p="http://schemas.openxmlformats.org/presentationml/2006/main">
  <p:tag name="ISLIDE.ICON" val="#406998;#114695;"/>
  <p:tag name="ISLIDE.PICTURE" val="#316576;"/>
</p:tagLst>
</file>

<file path=ppt/tags/tag5.xml><?xml version="1.0" encoding="utf-8"?>
<p:tagLst xmlns:p="http://schemas.openxmlformats.org/presentationml/2006/main">
  <p:tag name="ISLIDE.DIAGRAM" val="#1244;"/>
</p:tagLst>
</file>

<file path=ppt/tags/tag6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12_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F4D78"/>
      </a:accent1>
      <a:accent2>
        <a:srgbClr val="4776A7"/>
      </a:accent2>
      <a:accent3>
        <a:srgbClr val="949499"/>
      </a:accent3>
      <a:accent4>
        <a:srgbClr val="7A7E81"/>
      </a:accent4>
      <a:accent5>
        <a:srgbClr val="686A6D"/>
      </a:accent5>
      <a:accent6>
        <a:srgbClr val="5D6061"/>
      </a:accent6>
      <a:hlink>
        <a:srgbClr val="4472C4"/>
      </a:hlink>
      <a:folHlink>
        <a:srgbClr val="E2E4E8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F4D78"/>
    </a:accent1>
    <a:accent2>
      <a:srgbClr val="4776A7"/>
    </a:accent2>
    <a:accent3>
      <a:srgbClr val="949499"/>
    </a:accent3>
    <a:accent4>
      <a:srgbClr val="7A7E81"/>
    </a:accent4>
    <a:accent5>
      <a:srgbClr val="686A6D"/>
    </a:accent5>
    <a:accent6>
      <a:srgbClr val="5D6061"/>
    </a:accent6>
    <a:hlink>
      <a:srgbClr val="4472C4"/>
    </a:hlink>
    <a:folHlink>
      <a:srgbClr val="E2E4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2521</Words>
  <Application>WPS 演示</Application>
  <PresentationFormat>全屏显示(16:9)</PresentationFormat>
  <Paragraphs>354</Paragraphs>
  <Slides>20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宋体</vt:lpstr>
      <vt:lpstr>Wingdings</vt:lpstr>
      <vt:lpstr>Arial</vt:lpstr>
      <vt:lpstr>微软雅黑</vt:lpstr>
      <vt:lpstr>Calibri</vt:lpstr>
      <vt:lpstr>Bebas Neue</vt:lpstr>
      <vt:lpstr>Segoe Print</vt:lpstr>
      <vt:lpstr>Calibri</vt:lpstr>
      <vt:lpstr>Wingdings</vt:lpstr>
      <vt:lpstr>Impact</vt:lpstr>
      <vt:lpstr>Arial Unicode MS</vt:lpstr>
      <vt:lpstr>等线</vt:lpstr>
      <vt:lpstr>方正正大黑简体</vt:lpstr>
      <vt:lpstr>黑体</vt:lpstr>
      <vt:lpstr>等线 Light</vt:lpstr>
      <vt:lpstr>Calibri Light</vt:lpstr>
      <vt:lpstr>12_主题5</vt:lpstr>
      <vt:lpstr>Office 主题​​</vt:lpstr>
      <vt:lpstr>TCLayout.ActiveDocument.1</vt:lpstr>
      <vt:lpstr>“职引生涯“筑梦班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就业中心-崔玉琦</dc:creator>
  <cp:lastModifiedBy>clare1419328049</cp:lastModifiedBy>
  <cp:revision>127</cp:revision>
  <dcterms:created xsi:type="dcterms:W3CDTF">2020-10-07T01:26:00Z</dcterms:created>
  <dcterms:modified xsi:type="dcterms:W3CDTF">2021-03-15T07:08:17Z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